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2" r:id="rId6"/>
    <p:sldId id="261" r:id="rId7"/>
    <p:sldId id="263" r:id="rId8"/>
    <p:sldId id="264" r:id="rId9"/>
    <p:sldId id="265" r:id="rId10"/>
    <p:sldId id="266" r:id="rId11"/>
    <p:sldId id="267" r:id="rId12"/>
    <p:sldId id="268" r:id="rId13"/>
    <p:sldId id="269" r:id="rId14"/>
    <p:sldId id="270" r:id="rId15"/>
    <p:sldId id="276" r:id="rId16"/>
    <p:sldId id="271" r:id="rId17"/>
    <p:sldId id="272" r:id="rId18"/>
    <p:sldId id="273" r:id="rId19"/>
    <p:sldId id="274" r:id="rId20"/>
    <p:sldId id="275" r:id="rId21"/>
    <p:sldId id="277" r:id="rId22"/>
    <p:sldId id="278" r:id="rId23"/>
    <p:sldId id="279" r:id="rId24"/>
    <p:sldId id="280" r:id="rId25"/>
    <p:sldId id="282" r:id="rId26"/>
    <p:sldId id="281" r:id="rId27"/>
    <p:sldId id="284"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E344DF40-CB6F-41E7-A123-7678DDD4C9D7}" type="slidenum">
              <a:rPr lang="fr-CA" smtClean="0"/>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344DF40-CB6F-41E7-A123-7678DDD4C9D7}" type="slidenum">
              <a:rPr lang="fr-CA" smtClean="0"/>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344DF40-CB6F-41E7-A123-7678DDD4C9D7}" type="slidenum">
              <a:rPr lang="fr-CA" smtClean="0"/>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344DF40-CB6F-41E7-A123-7678DDD4C9D7}" type="slidenum">
              <a:rPr lang="fr-CA" smtClean="0"/>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344DF40-CB6F-41E7-A123-7678DDD4C9D7}" type="slidenum">
              <a:rPr lang="fr-CA" smtClean="0"/>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344DF40-CB6F-41E7-A123-7678DDD4C9D7}" type="slidenum">
              <a:rPr lang="fr-CA" smtClean="0"/>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E344DF40-CB6F-41E7-A123-7678DDD4C9D7}" type="slidenum">
              <a:rPr lang="fr-CA" smtClean="0"/>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8" name="Slide Number Placeholder 7"/>
          <p:cNvSpPr>
            <a:spLocks noGrp="1"/>
          </p:cNvSpPr>
          <p:nvPr>
            <p:ph type="sldNum" sz="quarter" idx="11"/>
          </p:nvPr>
        </p:nvSpPr>
        <p:spPr/>
        <p:txBody>
          <a:bodyPr/>
          <a:lstStyle/>
          <a:p>
            <a:fld id="{E344DF40-CB6F-41E7-A123-7678DDD4C9D7}" type="slidenum">
              <a:rPr lang="fr-CA" smtClean="0"/>
              <a:pPr/>
              <a:t>‹#›</a:t>
            </a:fld>
            <a:endParaRPr lang="fr-CA"/>
          </a:p>
        </p:txBody>
      </p:sp>
      <p:sp>
        <p:nvSpPr>
          <p:cNvPr id="9" name="Footer Placeholder 8"/>
          <p:cNvSpPr>
            <a:spLocks noGrp="1"/>
          </p:cNvSpPr>
          <p:nvPr>
            <p:ph type="ftr" sz="quarter" idx="12"/>
          </p:nvPr>
        </p:nvSpPr>
        <p:spPr/>
        <p:txBody>
          <a:bodyPr/>
          <a:lstStyle/>
          <a:p>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E344DF40-CB6F-41E7-A123-7678DDD4C9D7}" type="slidenum">
              <a:rPr lang="fr-CA" smtClean="0"/>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922F0E-8D46-405F-9D4C-0611BF57E961}" type="datetimeFigureOut">
              <a:rPr lang="fr-CA" smtClean="0"/>
              <a:pPr/>
              <a:t>2013-11-28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156448" y="6422064"/>
            <a:ext cx="762000" cy="365125"/>
          </a:xfrm>
        </p:spPr>
        <p:txBody>
          <a:bodyPr/>
          <a:lstStyle/>
          <a:p>
            <a:fld id="{E344DF40-CB6F-41E7-A123-7678DDD4C9D7}" type="slidenum">
              <a:rPr lang="fr-CA" smtClean="0"/>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B922F0E-8D46-405F-9D4C-0611BF57E961}" type="datetimeFigureOut">
              <a:rPr lang="fr-CA" smtClean="0"/>
              <a:pPr/>
              <a:t>2013-11-28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344DF40-CB6F-41E7-A123-7678DDD4C9D7}" type="slidenum">
              <a:rPr lang="fr-CA" smtClean="0"/>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B922F0E-8D46-405F-9D4C-0611BF57E961}" type="datetimeFigureOut">
              <a:rPr lang="fr-CA" smtClean="0"/>
              <a:pPr/>
              <a:t>2013-11-28</a:t>
            </a:fld>
            <a:endParaRPr lang="fr-CA"/>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CA"/>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344DF40-CB6F-41E7-A123-7678DDD4C9D7}" type="slidenum">
              <a:rPr lang="fr-CA" smtClean="0"/>
              <a:pPr/>
              <a:t>‹#›</a:t>
            </a:fld>
            <a:endParaRPr lang="fr-C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err="1" smtClean="0"/>
              <a:t>L’étoile</a:t>
            </a:r>
            <a:r>
              <a:rPr lang="en-CA" dirty="0" smtClean="0"/>
              <a:t> </a:t>
            </a:r>
            <a:r>
              <a:rPr lang="en-CA" dirty="0" err="1" smtClean="0"/>
              <a:t>nationale</a:t>
            </a:r>
            <a:r>
              <a:rPr lang="en-CA" dirty="0" smtClean="0"/>
              <a:t> </a:t>
            </a:r>
            <a:r>
              <a:rPr lang="en-CA" dirty="0" err="1" smtClean="0"/>
              <a:t>d’exellence</a:t>
            </a:r>
            <a:r>
              <a:rPr lang="en-CA" dirty="0" smtClean="0"/>
              <a:t> (ENE)</a:t>
            </a:r>
            <a:endParaRPr lang="fr-CA" dirty="0"/>
          </a:p>
        </p:txBody>
      </p:sp>
      <p:sp>
        <p:nvSpPr>
          <p:cNvPr id="3" name="Subtitle 2"/>
          <p:cNvSpPr>
            <a:spLocks noGrp="1"/>
          </p:cNvSpPr>
          <p:nvPr>
            <p:ph type="subTitle" idx="1"/>
          </p:nvPr>
        </p:nvSpPr>
        <p:spPr/>
        <p:txBody>
          <a:bodyPr/>
          <a:lstStyle/>
          <a:p>
            <a:r>
              <a:rPr lang="en-CA" dirty="0" err="1" smtClean="0"/>
              <a:t>Présentation</a:t>
            </a:r>
            <a:r>
              <a:rPr lang="en-CA" dirty="0" smtClean="0"/>
              <a:t> – 60 minutes</a:t>
            </a:r>
            <a:endParaRPr lang="fr-CA" dirty="0"/>
          </a:p>
        </p:txBody>
      </p:sp>
      <p:sp>
        <p:nvSpPr>
          <p:cNvPr id="4" name="TextBox 3"/>
          <p:cNvSpPr txBox="1"/>
          <p:nvPr/>
        </p:nvSpPr>
        <p:spPr>
          <a:xfrm>
            <a:off x="5652120" y="188640"/>
            <a:ext cx="3262496" cy="369332"/>
          </a:xfrm>
          <a:prstGeom prst="rect">
            <a:avLst/>
          </a:prstGeom>
          <a:noFill/>
        </p:spPr>
        <p:txBody>
          <a:bodyPr wrap="none" rtlCol="0">
            <a:spAutoFit/>
          </a:bodyPr>
          <a:lstStyle/>
          <a:p>
            <a:r>
              <a:rPr lang="en-CA" dirty="0" err="1" smtClean="0"/>
              <a:t>Élof</a:t>
            </a:r>
            <a:r>
              <a:rPr lang="en-CA" dirty="0" smtClean="0"/>
              <a:t> Charles-Eric </a:t>
            </a:r>
            <a:r>
              <a:rPr lang="en-CA" dirty="0" err="1" smtClean="0"/>
              <a:t>Archambault</a:t>
            </a:r>
            <a:endParaRPr lang="fr-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lstStyle/>
          <a:p>
            <a:pPr algn="ctr"/>
            <a:r>
              <a:rPr lang="fr-CA" b="1" dirty="0" smtClean="0"/>
              <a:t>II – Programme de Cadet-Maître</a:t>
            </a:r>
            <a:endParaRPr lang="fr-CA" b="1" dirty="0"/>
          </a:p>
        </p:txBody>
      </p:sp>
      <p:graphicFrame>
        <p:nvGraphicFramePr>
          <p:cNvPr id="4" name="Table 3"/>
          <p:cNvGraphicFramePr>
            <a:graphicFrameLocks noGrp="1"/>
          </p:cNvGraphicFramePr>
          <p:nvPr/>
        </p:nvGraphicFramePr>
        <p:xfrm>
          <a:off x="1403648" y="2425040"/>
          <a:ext cx="6096000" cy="2804160"/>
        </p:xfrm>
        <a:graphic>
          <a:graphicData uri="http://schemas.openxmlformats.org/drawingml/2006/table">
            <a:tbl>
              <a:tblPr firstRow="1" bandRow="1">
                <a:tableStyleId>{5C22544A-7EE6-4342-B048-85BDC9FD1C3A}</a:tableStyleId>
              </a:tblPr>
              <a:tblGrid>
                <a:gridCol w="4920208"/>
                <a:gridCol w="1175792"/>
              </a:tblGrid>
              <a:tr h="291514">
                <a:tc>
                  <a:txBody>
                    <a:bodyPr/>
                    <a:lstStyle/>
                    <a:p>
                      <a:r>
                        <a:rPr lang="fr-CA" sz="1600" b="1" dirty="0" smtClean="0"/>
                        <a:t>OREN</a:t>
                      </a:r>
                      <a:endParaRPr lang="fr-CA" sz="1600" b="1" dirty="0"/>
                    </a:p>
                  </a:txBody>
                  <a:tcPr/>
                </a:tc>
                <a:tc>
                  <a:txBody>
                    <a:bodyPr/>
                    <a:lstStyle/>
                    <a:p>
                      <a:r>
                        <a:rPr lang="fr-CA" sz="1600" b="1" dirty="0" smtClean="0"/>
                        <a:t>Pointage</a:t>
                      </a:r>
                      <a:endParaRPr lang="fr-CA" sz="1600" b="1" dirty="0"/>
                    </a:p>
                  </a:txBody>
                  <a:tcPr/>
                </a:tc>
              </a:tr>
              <a:tr h="249052">
                <a:tc>
                  <a:txBody>
                    <a:bodyPr/>
                    <a:lstStyle/>
                    <a:p>
                      <a:r>
                        <a:rPr lang="fr-CA" sz="1200" dirty="0" smtClean="0"/>
                        <a:t>OREN 501 – Civisme</a:t>
                      </a:r>
                      <a:endParaRPr lang="fr-CA" sz="1200" dirty="0"/>
                    </a:p>
                  </a:txBody>
                  <a:tcPr/>
                </a:tc>
                <a:tc>
                  <a:txBody>
                    <a:bodyPr/>
                    <a:lstStyle/>
                    <a:p>
                      <a:r>
                        <a:rPr lang="fr-CA" sz="1200" dirty="0" smtClean="0"/>
                        <a:t>0, 20</a:t>
                      </a:r>
                      <a:endParaRPr lang="fr-CA" sz="1200" dirty="0"/>
                    </a:p>
                  </a:txBody>
                  <a:tcPr/>
                </a:tc>
              </a:tr>
              <a:tr h="0">
                <a:tc>
                  <a:txBody>
                    <a:bodyPr/>
                    <a:lstStyle/>
                    <a:p>
                      <a:r>
                        <a:rPr lang="fr-CA" sz="1200" dirty="0" smtClean="0"/>
                        <a:t>OREN 502 – Service communautaire</a:t>
                      </a:r>
                      <a:endParaRPr lang="fr-CA" sz="1200" dirty="0"/>
                    </a:p>
                  </a:txBody>
                  <a:tcPr/>
                </a:tc>
                <a:tc>
                  <a:txBody>
                    <a:bodyPr/>
                    <a:lstStyle/>
                    <a:p>
                      <a:r>
                        <a:rPr lang="fr-CA" sz="1200" dirty="0" smtClean="0"/>
                        <a:t>0, 20, 40</a:t>
                      </a:r>
                      <a:endParaRPr lang="fr-CA" sz="1200" dirty="0"/>
                    </a:p>
                  </a:txBody>
                  <a:tcPr/>
                </a:tc>
              </a:tr>
              <a:tr h="130456">
                <a:tc>
                  <a:txBody>
                    <a:bodyPr/>
                    <a:lstStyle/>
                    <a:p>
                      <a:r>
                        <a:rPr lang="fr-CA" sz="1200" dirty="0" smtClean="0"/>
                        <a:t>OREN 503 – Leadership</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0, 20, 40</a:t>
                      </a:r>
                    </a:p>
                  </a:txBody>
                  <a:tcPr/>
                </a:tc>
              </a:tr>
              <a:tr h="0">
                <a:tc>
                  <a:txBody>
                    <a:bodyPr/>
                    <a:lstStyle/>
                    <a:p>
                      <a:r>
                        <a:rPr lang="fr-CA" sz="1200" dirty="0" smtClean="0"/>
                        <a:t>OREN 504 – Bonne forme</a:t>
                      </a:r>
                      <a:r>
                        <a:rPr lang="fr-CA" sz="1200" baseline="0" dirty="0" smtClean="0"/>
                        <a:t> physique et mode de vie sain</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0, 20, 40</a:t>
                      </a:r>
                    </a:p>
                  </a:txBody>
                  <a:tcPr/>
                </a:tc>
              </a:tr>
              <a:tr h="0">
                <a:tc>
                  <a:txBody>
                    <a:bodyPr/>
                    <a:lstStyle/>
                    <a:p>
                      <a:r>
                        <a:rPr lang="fr-CA" sz="1200" dirty="0" smtClean="0"/>
                        <a:t>OREN 507 – Connaissances générales des</a:t>
                      </a:r>
                      <a:r>
                        <a:rPr lang="fr-CA" sz="1200" baseline="0" dirty="0" smtClean="0"/>
                        <a:t> cadets</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239352">
                <a:tc>
                  <a:txBody>
                    <a:bodyPr/>
                    <a:lstStyle/>
                    <a:p>
                      <a:r>
                        <a:rPr lang="fr-CA" sz="1200" dirty="0" smtClean="0"/>
                        <a:t>OREN 509 – Technique d’instruction</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0, 20, 40</a:t>
                      </a:r>
                    </a:p>
                  </a:txBody>
                  <a:tcPr/>
                </a:tc>
              </a:tr>
              <a:tr h="176147">
                <a:tc>
                  <a:txBody>
                    <a:bodyPr/>
                    <a:lstStyle/>
                    <a:p>
                      <a:r>
                        <a:rPr lang="fr-CA" sz="1200" dirty="0" smtClean="0"/>
                        <a:t>OREN 513 – Séminaires d’entraînement avancé</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0">
                <a:tc>
                  <a:txBody>
                    <a:bodyPr/>
                    <a:lstStyle/>
                    <a:p>
                      <a:r>
                        <a:rPr lang="fr-CA" sz="1200" dirty="0" smtClean="0"/>
                        <a:t>OREN 514 – Entraînement</a:t>
                      </a:r>
                      <a:r>
                        <a:rPr lang="fr-CA" sz="1200" baseline="0" dirty="0" smtClean="0"/>
                        <a:t>  avancé</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0">
                <a:tc>
                  <a:txBody>
                    <a:bodyPr/>
                    <a:lstStyle/>
                    <a:p>
                      <a:r>
                        <a:rPr lang="fr-CA" sz="1200" b="1" baseline="0" dirty="0" smtClean="0"/>
                        <a:t>Maximum possible</a:t>
                      </a:r>
                      <a:endParaRPr lang="fr-CA" sz="1200" b="1" dirty="0"/>
                    </a:p>
                  </a:txBody>
                  <a:tcPr/>
                </a:tc>
                <a:tc>
                  <a:txBody>
                    <a:bodyPr/>
                    <a:lstStyle/>
                    <a:p>
                      <a:r>
                        <a:rPr lang="fr-CA" sz="1200" b="1" dirty="0" smtClean="0"/>
                        <a:t>240</a:t>
                      </a:r>
                      <a:endParaRPr lang="fr-CA" sz="1200" b="1"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b="1" dirty="0" smtClean="0"/>
              <a:t>III – Présence aux activités</a:t>
            </a:r>
            <a:endParaRPr lang="fr-CA" b="1" dirty="0"/>
          </a:p>
        </p:txBody>
      </p:sp>
      <p:sp>
        <p:nvSpPr>
          <p:cNvPr id="4" name="Content Placeholder 3"/>
          <p:cNvSpPr>
            <a:spLocks noGrp="1"/>
          </p:cNvSpPr>
          <p:nvPr>
            <p:ph sz="half" idx="1"/>
          </p:nvPr>
        </p:nvSpPr>
        <p:spPr/>
        <p:txBody>
          <a:bodyPr>
            <a:normAutofit fontScale="70000" lnSpcReduction="20000"/>
          </a:bodyPr>
          <a:lstStyle/>
          <a:p>
            <a:r>
              <a:rPr lang="fr-CA" dirty="0" smtClean="0"/>
              <a:t>La présence aux activités obligatoires est naturellement comptabilisée dans le décompte des points. Dépendamment de votre taux de présence, vous pouvez décrochez jusqu’à 30 points.</a:t>
            </a:r>
          </a:p>
          <a:p>
            <a:endParaRPr lang="fr-CA" dirty="0" smtClean="0"/>
          </a:p>
          <a:p>
            <a:r>
              <a:rPr lang="fr-CA" dirty="0" smtClean="0"/>
              <a:t>La présence aux activités complémentaires est également comptabilisée dans le taux de présence, mais pas les activités optionnelles.</a:t>
            </a:r>
          </a:p>
          <a:p>
            <a:endParaRPr lang="fr-CA" dirty="0" smtClean="0"/>
          </a:p>
          <a:p>
            <a:r>
              <a:rPr lang="fr-CA" dirty="0" smtClean="0"/>
              <a:t>Notez qu’une absence motivée compte tout de même pour une absence.</a:t>
            </a:r>
            <a:endParaRPr lang="fr-CA" dirty="0"/>
          </a:p>
        </p:txBody>
      </p:sp>
      <p:graphicFrame>
        <p:nvGraphicFramePr>
          <p:cNvPr id="6" name="Content Placeholder 5"/>
          <p:cNvGraphicFramePr>
            <a:graphicFrameLocks noGrp="1"/>
          </p:cNvGraphicFramePr>
          <p:nvPr>
            <p:ph sz="half" idx="2"/>
          </p:nvPr>
        </p:nvGraphicFramePr>
        <p:xfrm>
          <a:off x="4267200" y="2489304"/>
          <a:ext cx="3657600" cy="2595880"/>
        </p:xfrm>
        <a:graphic>
          <a:graphicData uri="http://schemas.openxmlformats.org/drawingml/2006/table">
            <a:tbl>
              <a:tblPr firstRow="1" bandRow="1">
                <a:tableStyleId>{5C22544A-7EE6-4342-B048-85BDC9FD1C3A}</a:tableStyleId>
              </a:tblPr>
              <a:tblGrid>
                <a:gridCol w="2465040"/>
                <a:gridCol w="1192560"/>
              </a:tblGrid>
              <a:tr h="370840">
                <a:tc>
                  <a:txBody>
                    <a:bodyPr/>
                    <a:lstStyle/>
                    <a:p>
                      <a:r>
                        <a:rPr lang="fr-CA" dirty="0" smtClean="0"/>
                        <a:t>Taux de présence</a:t>
                      </a:r>
                      <a:endParaRPr lang="fr-CA" dirty="0"/>
                    </a:p>
                  </a:txBody>
                  <a:tcPr/>
                </a:tc>
                <a:tc>
                  <a:txBody>
                    <a:bodyPr/>
                    <a:lstStyle/>
                    <a:p>
                      <a:r>
                        <a:rPr lang="fr-CA" dirty="0" smtClean="0"/>
                        <a:t>Pointage</a:t>
                      </a:r>
                      <a:endParaRPr lang="fr-CA" dirty="0"/>
                    </a:p>
                  </a:txBody>
                  <a:tcPr/>
                </a:tc>
              </a:tr>
              <a:tr h="370840">
                <a:tc>
                  <a:txBody>
                    <a:bodyPr/>
                    <a:lstStyle/>
                    <a:p>
                      <a:r>
                        <a:rPr lang="fr-CA" dirty="0" smtClean="0"/>
                        <a:t>70% - 74%</a:t>
                      </a:r>
                      <a:endParaRPr lang="fr-CA" dirty="0"/>
                    </a:p>
                  </a:txBody>
                  <a:tcPr/>
                </a:tc>
                <a:tc>
                  <a:txBody>
                    <a:bodyPr/>
                    <a:lstStyle/>
                    <a:p>
                      <a:r>
                        <a:rPr lang="fr-CA" dirty="0" smtClean="0"/>
                        <a:t>5</a:t>
                      </a:r>
                      <a:endParaRPr lang="fr-CA" dirty="0"/>
                    </a:p>
                  </a:txBody>
                  <a:tcPr/>
                </a:tc>
              </a:tr>
              <a:tr h="370840">
                <a:tc>
                  <a:txBody>
                    <a:bodyPr/>
                    <a:lstStyle/>
                    <a:p>
                      <a:r>
                        <a:rPr lang="fr-CA" dirty="0" smtClean="0"/>
                        <a:t>75% - 79%</a:t>
                      </a:r>
                      <a:endParaRPr lang="fr-CA" dirty="0"/>
                    </a:p>
                  </a:txBody>
                  <a:tcPr/>
                </a:tc>
                <a:tc>
                  <a:txBody>
                    <a:bodyPr/>
                    <a:lstStyle/>
                    <a:p>
                      <a:r>
                        <a:rPr lang="fr-CA" dirty="0" smtClean="0"/>
                        <a:t>10</a:t>
                      </a:r>
                      <a:endParaRPr lang="fr-CA" dirty="0"/>
                    </a:p>
                  </a:txBody>
                  <a:tcPr/>
                </a:tc>
              </a:tr>
              <a:tr h="370840">
                <a:tc>
                  <a:txBody>
                    <a:bodyPr/>
                    <a:lstStyle/>
                    <a:p>
                      <a:r>
                        <a:rPr lang="fr-CA" dirty="0" smtClean="0"/>
                        <a:t>80% - 84%</a:t>
                      </a:r>
                      <a:endParaRPr lang="fr-CA" dirty="0"/>
                    </a:p>
                  </a:txBody>
                  <a:tcPr/>
                </a:tc>
                <a:tc>
                  <a:txBody>
                    <a:bodyPr/>
                    <a:lstStyle/>
                    <a:p>
                      <a:r>
                        <a:rPr lang="fr-CA" dirty="0" smtClean="0"/>
                        <a:t>15</a:t>
                      </a:r>
                      <a:endParaRPr lang="fr-CA" dirty="0"/>
                    </a:p>
                  </a:txBody>
                  <a:tcPr/>
                </a:tc>
              </a:tr>
              <a:tr h="370840">
                <a:tc>
                  <a:txBody>
                    <a:bodyPr/>
                    <a:lstStyle/>
                    <a:p>
                      <a:r>
                        <a:rPr lang="fr-CA" dirty="0" smtClean="0"/>
                        <a:t>85% - 89%</a:t>
                      </a:r>
                      <a:endParaRPr lang="fr-CA" dirty="0"/>
                    </a:p>
                  </a:txBody>
                  <a:tcPr/>
                </a:tc>
                <a:tc>
                  <a:txBody>
                    <a:bodyPr/>
                    <a:lstStyle/>
                    <a:p>
                      <a:r>
                        <a:rPr lang="fr-CA" dirty="0" smtClean="0"/>
                        <a:t>20</a:t>
                      </a:r>
                      <a:endParaRPr lang="fr-CA" dirty="0"/>
                    </a:p>
                  </a:txBody>
                  <a:tcPr/>
                </a:tc>
              </a:tr>
              <a:tr h="370840">
                <a:tc>
                  <a:txBody>
                    <a:bodyPr/>
                    <a:lstStyle/>
                    <a:p>
                      <a:r>
                        <a:rPr lang="fr-CA" dirty="0" smtClean="0"/>
                        <a:t>90% - 95%</a:t>
                      </a:r>
                      <a:endParaRPr lang="fr-CA" dirty="0"/>
                    </a:p>
                  </a:txBody>
                  <a:tcPr/>
                </a:tc>
                <a:tc>
                  <a:txBody>
                    <a:bodyPr/>
                    <a:lstStyle/>
                    <a:p>
                      <a:r>
                        <a:rPr lang="fr-CA" dirty="0" smtClean="0"/>
                        <a:t>25</a:t>
                      </a:r>
                      <a:endParaRPr lang="fr-CA" dirty="0"/>
                    </a:p>
                  </a:txBody>
                  <a:tcPr/>
                </a:tc>
              </a:tr>
              <a:tr h="370840">
                <a:tc>
                  <a:txBody>
                    <a:bodyPr/>
                    <a:lstStyle/>
                    <a:p>
                      <a:r>
                        <a:rPr lang="fr-CA" dirty="0" smtClean="0"/>
                        <a:t>96% - 100%</a:t>
                      </a:r>
                      <a:endParaRPr lang="fr-CA" dirty="0"/>
                    </a:p>
                  </a:txBody>
                  <a:tcPr/>
                </a:tc>
                <a:tc>
                  <a:txBody>
                    <a:bodyPr/>
                    <a:lstStyle/>
                    <a:p>
                      <a:r>
                        <a:rPr lang="fr-CA" dirty="0" smtClean="0"/>
                        <a:t>30</a:t>
                      </a:r>
                      <a:endParaRPr lang="fr-CA"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b="1" dirty="0" smtClean="0"/>
              <a:t>IV - Expéditions</a:t>
            </a:r>
            <a:endParaRPr lang="fr-CA" b="1" dirty="0"/>
          </a:p>
        </p:txBody>
      </p:sp>
      <p:sp>
        <p:nvSpPr>
          <p:cNvPr id="3" name="Content Placeholder 2"/>
          <p:cNvSpPr>
            <a:spLocks noGrp="1"/>
          </p:cNvSpPr>
          <p:nvPr>
            <p:ph sz="half" idx="1"/>
          </p:nvPr>
        </p:nvSpPr>
        <p:spPr/>
        <p:txBody>
          <a:bodyPr>
            <a:normAutofit fontScale="85000" lnSpcReduction="20000"/>
          </a:bodyPr>
          <a:lstStyle/>
          <a:p>
            <a:r>
              <a:rPr lang="fr-CA" dirty="0" smtClean="0"/>
              <a:t>La participation à une expédition, dépendamment de l’envergure, peut être comptabilisé dans le pointage.</a:t>
            </a:r>
          </a:p>
          <a:p>
            <a:endParaRPr lang="fr-CA" dirty="0" smtClean="0"/>
          </a:p>
          <a:p>
            <a:r>
              <a:rPr lang="fr-CA" dirty="0" smtClean="0"/>
              <a:t>Notez que le SDA Argent, étant considéré comme une activité de l’Étoile Argent, ne peut pas être considéré comme expédition puisque le programme de l’ENE commence à l’Étoile Or seulement.</a:t>
            </a:r>
            <a:endParaRPr lang="fr-CA" dirty="0"/>
          </a:p>
        </p:txBody>
      </p:sp>
      <p:graphicFrame>
        <p:nvGraphicFramePr>
          <p:cNvPr id="5" name="Content Placeholder 4"/>
          <p:cNvGraphicFramePr>
            <a:graphicFrameLocks noGrp="1"/>
          </p:cNvGraphicFramePr>
          <p:nvPr>
            <p:ph sz="half" idx="2"/>
          </p:nvPr>
        </p:nvGraphicFramePr>
        <p:xfrm>
          <a:off x="4267200" y="2573000"/>
          <a:ext cx="3657600" cy="2296160"/>
        </p:xfrm>
        <a:graphic>
          <a:graphicData uri="http://schemas.openxmlformats.org/drawingml/2006/table">
            <a:tbl>
              <a:tblPr firstRow="1" bandRow="1">
                <a:tableStyleId>{5C22544A-7EE6-4342-B048-85BDC9FD1C3A}</a:tableStyleId>
              </a:tblPr>
              <a:tblGrid>
                <a:gridCol w="2393032"/>
                <a:gridCol w="1264568"/>
              </a:tblGrid>
              <a:tr h="370840">
                <a:tc>
                  <a:txBody>
                    <a:bodyPr/>
                    <a:lstStyle/>
                    <a:p>
                      <a:r>
                        <a:rPr lang="fr-CA" dirty="0" smtClean="0"/>
                        <a:t>Type d’expédition</a:t>
                      </a:r>
                      <a:endParaRPr lang="fr-CA" dirty="0"/>
                    </a:p>
                  </a:txBody>
                  <a:tcPr/>
                </a:tc>
                <a:tc>
                  <a:txBody>
                    <a:bodyPr/>
                    <a:lstStyle/>
                    <a:p>
                      <a:r>
                        <a:rPr lang="fr-CA" dirty="0" smtClean="0"/>
                        <a:t>Pointage</a:t>
                      </a:r>
                      <a:endParaRPr lang="fr-CA" dirty="0"/>
                    </a:p>
                  </a:txBody>
                  <a:tcPr/>
                </a:tc>
              </a:tr>
              <a:tr h="370840">
                <a:tc>
                  <a:txBody>
                    <a:bodyPr/>
                    <a:lstStyle/>
                    <a:p>
                      <a:r>
                        <a:rPr lang="fr-CA" dirty="0" smtClean="0"/>
                        <a:t>SDA Or </a:t>
                      </a:r>
                      <a:r>
                        <a:rPr lang="fr-CA" u="sng" dirty="0" smtClean="0"/>
                        <a:t>ou</a:t>
                      </a:r>
                      <a:r>
                        <a:rPr lang="fr-CA" dirty="0" smtClean="0"/>
                        <a:t> Cours d’instructeur (Expédition)</a:t>
                      </a:r>
                      <a:endParaRPr lang="fr-CA" dirty="0"/>
                    </a:p>
                  </a:txBody>
                  <a:tcPr/>
                </a:tc>
                <a:tc>
                  <a:txBody>
                    <a:bodyPr/>
                    <a:lstStyle/>
                    <a:p>
                      <a:r>
                        <a:rPr lang="fr-CA" dirty="0" smtClean="0"/>
                        <a:t>10</a:t>
                      </a:r>
                      <a:endParaRPr lang="fr-CA" dirty="0"/>
                    </a:p>
                  </a:txBody>
                  <a:tcPr/>
                </a:tc>
              </a:tr>
              <a:tr h="370840">
                <a:tc>
                  <a:txBody>
                    <a:bodyPr/>
                    <a:lstStyle/>
                    <a:p>
                      <a:r>
                        <a:rPr lang="fr-CA" dirty="0" smtClean="0"/>
                        <a:t>Expédition régionale</a:t>
                      </a:r>
                      <a:endParaRPr lang="fr-CA" dirty="0"/>
                    </a:p>
                  </a:txBody>
                  <a:tcPr/>
                </a:tc>
                <a:tc>
                  <a:txBody>
                    <a:bodyPr/>
                    <a:lstStyle/>
                    <a:p>
                      <a:r>
                        <a:rPr lang="fr-CA" dirty="0" smtClean="0"/>
                        <a:t>20</a:t>
                      </a:r>
                      <a:endParaRPr lang="fr-CA" dirty="0"/>
                    </a:p>
                  </a:txBody>
                  <a:tcPr/>
                </a:tc>
              </a:tr>
              <a:tr h="370840">
                <a:tc>
                  <a:txBody>
                    <a:bodyPr/>
                    <a:lstStyle/>
                    <a:p>
                      <a:r>
                        <a:rPr lang="fr-CA" dirty="0" smtClean="0"/>
                        <a:t>Expédition nationale et internationale</a:t>
                      </a:r>
                      <a:endParaRPr lang="fr-CA" dirty="0"/>
                    </a:p>
                  </a:txBody>
                  <a:tcPr/>
                </a:tc>
                <a:tc>
                  <a:txBody>
                    <a:bodyPr/>
                    <a:lstStyle/>
                    <a:p>
                      <a:r>
                        <a:rPr lang="fr-CA" dirty="0" smtClean="0"/>
                        <a:t>30</a:t>
                      </a:r>
                      <a:endParaRPr lang="fr-CA"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b="1" dirty="0" smtClean="0"/>
              <a:t>V – Programme du Duc d’Édimbourg</a:t>
            </a:r>
            <a:endParaRPr lang="fr-CA" b="1" dirty="0"/>
          </a:p>
        </p:txBody>
      </p:sp>
      <p:graphicFrame>
        <p:nvGraphicFramePr>
          <p:cNvPr id="5" name="Content Placeholder 4"/>
          <p:cNvGraphicFramePr>
            <a:graphicFrameLocks noGrp="1"/>
          </p:cNvGraphicFramePr>
          <p:nvPr>
            <p:ph sz="half" idx="1"/>
          </p:nvPr>
        </p:nvGraphicFramePr>
        <p:xfrm>
          <a:off x="457200" y="2492896"/>
          <a:ext cx="3657600" cy="1854200"/>
        </p:xfrm>
        <a:graphic>
          <a:graphicData uri="http://schemas.openxmlformats.org/drawingml/2006/table">
            <a:tbl>
              <a:tblPr firstRow="1" bandRow="1">
                <a:tableStyleId>{5C22544A-7EE6-4342-B048-85BDC9FD1C3A}</a:tableStyleId>
              </a:tblPr>
              <a:tblGrid>
                <a:gridCol w="2458616"/>
                <a:gridCol w="1198984"/>
              </a:tblGrid>
              <a:tr h="370840">
                <a:tc>
                  <a:txBody>
                    <a:bodyPr/>
                    <a:lstStyle/>
                    <a:p>
                      <a:r>
                        <a:rPr lang="fr-CA" dirty="0" smtClean="0"/>
                        <a:t>Niveau obtenu</a:t>
                      </a:r>
                      <a:endParaRPr lang="fr-CA" dirty="0"/>
                    </a:p>
                  </a:txBody>
                  <a:tcPr/>
                </a:tc>
                <a:tc>
                  <a:txBody>
                    <a:bodyPr/>
                    <a:lstStyle/>
                    <a:p>
                      <a:r>
                        <a:rPr lang="fr-CA" dirty="0" smtClean="0"/>
                        <a:t>Pointage</a:t>
                      </a:r>
                      <a:endParaRPr lang="fr-CA" dirty="0"/>
                    </a:p>
                  </a:txBody>
                  <a:tcPr/>
                </a:tc>
              </a:tr>
              <a:tr h="370840">
                <a:tc>
                  <a:txBody>
                    <a:bodyPr/>
                    <a:lstStyle/>
                    <a:p>
                      <a:r>
                        <a:rPr lang="fr-CA" dirty="0" smtClean="0"/>
                        <a:t>Aucun (participation)</a:t>
                      </a:r>
                      <a:endParaRPr lang="fr-CA" dirty="0"/>
                    </a:p>
                  </a:txBody>
                  <a:tcPr/>
                </a:tc>
                <a:tc>
                  <a:txBody>
                    <a:bodyPr/>
                    <a:lstStyle/>
                    <a:p>
                      <a:r>
                        <a:rPr lang="fr-CA" dirty="0" smtClean="0"/>
                        <a:t>5</a:t>
                      </a:r>
                      <a:endParaRPr lang="fr-CA" dirty="0"/>
                    </a:p>
                  </a:txBody>
                  <a:tcPr/>
                </a:tc>
              </a:tr>
              <a:tr h="370840">
                <a:tc>
                  <a:txBody>
                    <a:bodyPr/>
                    <a:lstStyle/>
                    <a:p>
                      <a:r>
                        <a:rPr lang="fr-CA" dirty="0" smtClean="0"/>
                        <a:t>Bronze</a:t>
                      </a:r>
                      <a:endParaRPr lang="fr-CA" dirty="0"/>
                    </a:p>
                  </a:txBody>
                  <a:tcPr/>
                </a:tc>
                <a:tc>
                  <a:txBody>
                    <a:bodyPr/>
                    <a:lstStyle/>
                    <a:p>
                      <a:r>
                        <a:rPr lang="fr-CA" dirty="0" smtClean="0"/>
                        <a:t>10</a:t>
                      </a:r>
                      <a:endParaRPr lang="fr-CA" dirty="0"/>
                    </a:p>
                  </a:txBody>
                  <a:tcPr/>
                </a:tc>
              </a:tr>
              <a:tr h="370840">
                <a:tc>
                  <a:txBody>
                    <a:bodyPr/>
                    <a:lstStyle/>
                    <a:p>
                      <a:r>
                        <a:rPr lang="fr-CA" dirty="0" smtClean="0"/>
                        <a:t>Argent</a:t>
                      </a:r>
                      <a:endParaRPr lang="fr-CA" dirty="0"/>
                    </a:p>
                  </a:txBody>
                  <a:tcPr/>
                </a:tc>
                <a:tc>
                  <a:txBody>
                    <a:bodyPr/>
                    <a:lstStyle/>
                    <a:p>
                      <a:r>
                        <a:rPr lang="fr-CA" dirty="0" smtClean="0"/>
                        <a:t>20</a:t>
                      </a:r>
                      <a:endParaRPr lang="fr-CA" dirty="0"/>
                    </a:p>
                  </a:txBody>
                  <a:tcPr/>
                </a:tc>
              </a:tr>
              <a:tr h="370840">
                <a:tc>
                  <a:txBody>
                    <a:bodyPr/>
                    <a:lstStyle/>
                    <a:p>
                      <a:r>
                        <a:rPr lang="fr-CA" dirty="0" smtClean="0"/>
                        <a:t>Or</a:t>
                      </a:r>
                      <a:endParaRPr lang="fr-CA" dirty="0"/>
                    </a:p>
                  </a:txBody>
                  <a:tcPr/>
                </a:tc>
                <a:tc>
                  <a:txBody>
                    <a:bodyPr/>
                    <a:lstStyle/>
                    <a:p>
                      <a:r>
                        <a:rPr lang="fr-CA" dirty="0" smtClean="0"/>
                        <a:t>30</a:t>
                      </a:r>
                      <a:endParaRPr lang="fr-CA" dirty="0"/>
                    </a:p>
                  </a:txBody>
                  <a:tcPr/>
                </a:tc>
              </a:tr>
            </a:tbl>
          </a:graphicData>
        </a:graphic>
      </p:graphicFrame>
      <p:sp>
        <p:nvSpPr>
          <p:cNvPr id="4" name="Content Placeholder 3"/>
          <p:cNvSpPr>
            <a:spLocks noGrp="1"/>
          </p:cNvSpPr>
          <p:nvPr>
            <p:ph sz="half" idx="2"/>
          </p:nvPr>
        </p:nvSpPr>
        <p:spPr/>
        <p:txBody>
          <a:bodyPr>
            <a:normAutofit fontScale="77500" lnSpcReduction="20000"/>
          </a:bodyPr>
          <a:lstStyle/>
          <a:p>
            <a:endParaRPr lang="fr-CA" dirty="0" smtClean="0"/>
          </a:p>
          <a:p>
            <a:r>
              <a:rPr lang="fr-CA" dirty="0" smtClean="0"/>
              <a:t>Tout cadet senior qui participe au programme du Duc d’Édimbourg obtient automatiquement 5 points pour sa participation.</a:t>
            </a:r>
          </a:p>
          <a:p>
            <a:pPr>
              <a:buNone/>
            </a:pPr>
            <a:endParaRPr lang="fr-CA" dirty="0" smtClean="0"/>
          </a:p>
          <a:p>
            <a:r>
              <a:rPr lang="fr-CA" dirty="0" smtClean="0"/>
              <a:t>Si au courant de son niveau de l’ENE, le cadet complète son niveau du Duc d’Édimbourg, il obtiendra le pointage en fonction du niveau obtenu.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b="1" dirty="0" smtClean="0"/>
              <a:t>VI - NECPC</a:t>
            </a:r>
            <a:endParaRPr lang="fr-CA" b="1" dirty="0"/>
          </a:p>
        </p:txBody>
      </p:sp>
      <p:sp>
        <p:nvSpPr>
          <p:cNvPr id="3" name="Content Placeholder 2"/>
          <p:cNvSpPr>
            <a:spLocks noGrp="1"/>
          </p:cNvSpPr>
          <p:nvPr>
            <p:ph sz="half" idx="1"/>
          </p:nvPr>
        </p:nvSpPr>
        <p:spPr/>
        <p:txBody>
          <a:bodyPr>
            <a:normAutofit fontScale="92500" lnSpcReduction="20000"/>
          </a:bodyPr>
          <a:lstStyle/>
          <a:p>
            <a:r>
              <a:rPr lang="fr-CA" dirty="0" smtClean="0"/>
              <a:t>Rappel: seul le plus haut niveau de qualification obtenu lors du test du NECPC (Norme d’Excellence en Condition Physique des Cadets) est comptabilisé pour un niveau de l’ENE. Lors du passage à un niveau supérieur, le cadet doit se qualifier de nouveau.</a:t>
            </a:r>
            <a:endParaRPr lang="fr-CA" dirty="0"/>
          </a:p>
        </p:txBody>
      </p:sp>
      <p:graphicFrame>
        <p:nvGraphicFramePr>
          <p:cNvPr id="5" name="Content Placeholder 4"/>
          <p:cNvGraphicFramePr>
            <a:graphicFrameLocks noGrp="1"/>
          </p:cNvGraphicFramePr>
          <p:nvPr>
            <p:ph sz="half" idx="2"/>
          </p:nvPr>
        </p:nvGraphicFramePr>
        <p:xfrm>
          <a:off x="4267200" y="2582912"/>
          <a:ext cx="3657600" cy="1854200"/>
        </p:xfrm>
        <a:graphic>
          <a:graphicData uri="http://schemas.openxmlformats.org/drawingml/2006/table">
            <a:tbl>
              <a:tblPr firstRow="1" bandRow="1">
                <a:tableStyleId>{5C22544A-7EE6-4342-B048-85BDC9FD1C3A}</a:tableStyleId>
              </a:tblPr>
              <a:tblGrid>
                <a:gridCol w="2393032"/>
                <a:gridCol w="1264568"/>
              </a:tblGrid>
              <a:tr h="370840">
                <a:tc>
                  <a:txBody>
                    <a:bodyPr/>
                    <a:lstStyle/>
                    <a:p>
                      <a:r>
                        <a:rPr lang="fr-CA" dirty="0" smtClean="0"/>
                        <a:t>Niveau obtenu</a:t>
                      </a:r>
                      <a:endParaRPr lang="fr-CA" dirty="0"/>
                    </a:p>
                  </a:txBody>
                  <a:tcPr/>
                </a:tc>
                <a:tc>
                  <a:txBody>
                    <a:bodyPr/>
                    <a:lstStyle/>
                    <a:p>
                      <a:r>
                        <a:rPr lang="fr-CA" dirty="0" smtClean="0"/>
                        <a:t>Pointage</a:t>
                      </a:r>
                      <a:endParaRPr lang="fr-CA" dirty="0"/>
                    </a:p>
                  </a:txBody>
                  <a:tcPr/>
                </a:tc>
              </a:tr>
              <a:tr h="370840">
                <a:tc>
                  <a:txBody>
                    <a:bodyPr/>
                    <a:lstStyle/>
                    <a:p>
                      <a:r>
                        <a:rPr lang="fr-CA" dirty="0" smtClean="0"/>
                        <a:t>Bronze</a:t>
                      </a:r>
                      <a:endParaRPr lang="fr-CA" dirty="0"/>
                    </a:p>
                  </a:txBody>
                  <a:tcPr/>
                </a:tc>
                <a:tc>
                  <a:txBody>
                    <a:bodyPr/>
                    <a:lstStyle/>
                    <a:p>
                      <a:r>
                        <a:rPr lang="fr-CA" dirty="0" smtClean="0"/>
                        <a:t>5</a:t>
                      </a:r>
                      <a:endParaRPr lang="fr-CA" dirty="0"/>
                    </a:p>
                  </a:txBody>
                  <a:tcPr/>
                </a:tc>
              </a:tr>
              <a:tr h="370840">
                <a:tc>
                  <a:txBody>
                    <a:bodyPr/>
                    <a:lstStyle/>
                    <a:p>
                      <a:r>
                        <a:rPr lang="fr-CA" dirty="0" smtClean="0"/>
                        <a:t>Argent</a:t>
                      </a:r>
                      <a:endParaRPr lang="fr-CA" dirty="0"/>
                    </a:p>
                  </a:txBody>
                  <a:tcPr/>
                </a:tc>
                <a:tc>
                  <a:txBody>
                    <a:bodyPr/>
                    <a:lstStyle/>
                    <a:p>
                      <a:r>
                        <a:rPr lang="fr-CA" dirty="0" smtClean="0"/>
                        <a:t>10</a:t>
                      </a:r>
                      <a:endParaRPr lang="fr-CA" dirty="0"/>
                    </a:p>
                  </a:txBody>
                  <a:tcPr/>
                </a:tc>
              </a:tr>
              <a:tr h="370840">
                <a:tc>
                  <a:txBody>
                    <a:bodyPr/>
                    <a:lstStyle/>
                    <a:p>
                      <a:r>
                        <a:rPr lang="fr-CA" dirty="0" smtClean="0"/>
                        <a:t>Or</a:t>
                      </a:r>
                      <a:endParaRPr lang="fr-CA" dirty="0"/>
                    </a:p>
                  </a:txBody>
                  <a:tcPr/>
                </a:tc>
                <a:tc>
                  <a:txBody>
                    <a:bodyPr/>
                    <a:lstStyle/>
                    <a:p>
                      <a:r>
                        <a:rPr lang="fr-CA" dirty="0" smtClean="0"/>
                        <a:t>20</a:t>
                      </a:r>
                      <a:endParaRPr lang="fr-CA" dirty="0"/>
                    </a:p>
                  </a:txBody>
                  <a:tcPr/>
                </a:tc>
              </a:tr>
              <a:tr h="370840">
                <a:tc>
                  <a:txBody>
                    <a:bodyPr/>
                    <a:lstStyle/>
                    <a:p>
                      <a:r>
                        <a:rPr lang="fr-CA" dirty="0" smtClean="0"/>
                        <a:t>Excellence</a:t>
                      </a:r>
                      <a:endParaRPr lang="fr-CA" dirty="0"/>
                    </a:p>
                  </a:txBody>
                  <a:tcPr/>
                </a:tc>
                <a:tc>
                  <a:txBody>
                    <a:bodyPr/>
                    <a:lstStyle/>
                    <a:p>
                      <a:r>
                        <a:rPr lang="fr-CA" dirty="0" smtClean="0"/>
                        <a:t>30</a:t>
                      </a:r>
                      <a:endParaRPr lang="fr-CA"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143000"/>
          </a:xfrm>
        </p:spPr>
        <p:txBody>
          <a:bodyPr>
            <a:normAutofit fontScale="90000"/>
          </a:bodyPr>
          <a:lstStyle/>
          <a:p>
            <a:pPr algn="ctr"/>
            <a:r>
              <a:rPr lang="fr-CA" b="1" dirty="0" smtClean="0"/>
              <a:t>VII – Implication communautaire</a:t>
            </a:r>
            <a:endParaRPr lang="fr-CA" b="1" dirty="0"/>
          </a:p>
        </p:txBody>
      </p:sp>
      <p:graphicFrame>
        <p:nvGraphicFramePr>
          <p:cNvPr id="5" name="Content Placeholder 4"/>
          <p:cNvGraphicFramePr>
            <a:graphicFrameLocks noGrp="1"/>
          </p:cNvGraphicFramePr>
          <p:nvPr>
            <p:ph sz="half" idx="1"/>
          </p:nvPr>
        </p:nvGraphicFramePr>
        <p:xfrm>
          <a:off x="457200" y="2870944"/>
          <a:ext cx="3657600" cy="1854200"/>
        </p:xfrm>
        <a:graphic>
          <a:graphicData uri="http://schemas.openxmlformats.org/drawingml/2006/table">
            <a:tbl>
              <a:tblPr firstRow="1" bandRow="1">
                <a:tableStyleId>{5C22544A-7EE6-4342-B048-85BDC9FD1C3A}</a:tableStyleId>
              </a:tblPr>
              <a:tblGrid>
                <a:gridCol w="2458616"/>
                <a:gridCol w="1198984"/>
              </a:tblGrid>
              <a:tr h="370840">
                <a:tc>
                  <a:txBody>
                    <a:bodyPr/>
                    <a:lstStyle/>
                    <a:p>
                      <a:r>
                        <a:rPr lang="fr-CA" dirty="0" smtClean="0"/>
                        <a:t>Nombre d’activités</a:t>
                      </a:r>
                      <a:endParaRPr lang="fr-CA" dirty="0"/>
                    </a:p>
                  </a:txBody>
                  <a:tcPr/>
                </a:tc>
                <a:tc>
                  <a:txBody>
                    <a:bodyPr/>
                    <a:lstStyle/>
                    <a:p>
                      <a:r>
                        <a:rPr lang="fr-CA" dirty="0" smtClean="0"/>
                        <a:t>Pointage</a:t>
                      </a:r>
                      <a:endParaRPr lang="fr-CA" dirty="0"/>
                    </a:p>
                  </a:txBody>
                  <a:tcPr/>
                </a:tc>
              </a:tr>
              <a:tr h="370840">
                <a:tc>
                  <a:txBody>
                    <a:bodyPr/>
                    <a:lstStyle/>
                    <a:p>
                      <a:r>
                        <a:rPr lang="fr-CA" dirty="0" smtClean="0"/>
                        <a:t>1 activité</a:t>
                      </a:r>
                      <a:endParaRPr lang="fr-CA" dirty="0"/>
                    </a:p>
                  </a:txBody>
                  <a:tcPr/>
                </a:tc>
                <a:tc>
                  <a:txBody>
                    <a:bodyPr/>
                    <a:lstStyle/>
                    <a:p>
                      <a:r>
                        <a:rPr lang="fr-CA" dirty="0" smtClean="0"/>
                        <a:t>5</a:t>
                      </a:r>
                      <a:endParaRPr lang="fr-CA" dirty="0"/>
                    </a:p>
                  </a:txBody>
                  <a:tcPr/>
                </a:tc>
              </a:tr>
              <a:tr h="370840">
                <a:tc>
                  <a:txBody>
                    <a:bodyPr/>
                    <a:lstStyle/>
                    <a:p>
                      <a:r>
                        <a:rPr lang="fr-CA" dirty="0" smtClean="0"/>
                        <a:t>2</a:t>
                      </a:r>
                      <a:r>
                        <a:rPr lang="fr-CA" baseline="0" dirty="0" smtClean="0"/>
                        <a:t> activités</a:t>
                      </a:r>
                      <a:endParaRPr lang="fr-CA" dirty="0"/>
                    </a:p>
                  </a:txBody>
                  <a:tcPr/>
                </a:tc>
                <a:tc>
                  <a:txBody>
                    <a:bodyPr/>
                    <a:lstStyle/>
                    <a:p>
                      <a:r>
                        <a:rPr lang="fr-CA" dirty="0" smtClean="0"/>
                        <a:t>10</a:t>
                      </a:r>
                      <a:endParaRPr lang="fr-CA" dirty="0"/>
                    </a:p>
                  </a:txBody>
                  <a:tcPr/>
                </a:tc>
              </a:tr>
              <a:tr h="370840">
                <a:tc>
                  <a:txBody>
                    <a:bodyPr/>
                    <a:lstStyle/>
                    <a:p>
                      <a:r>
                        <a:rPr lang="fr-CA" dirty="0" smtClean="0"/>
                        <a:t>3 activités</a:t>
                      </a:r>
                      <a:endParaRPr lang="fr-CA" dirty="0"/>
                    </a:p>
                  </a:txBody>
                  <a:tcPr/>
                </a:tc>
                <a:tc>
                  <a:txBody>
                    <a:bodyPr/>
                    <a:lstStyle/>
                    <a:p>
                      <a:r>
                        <a:rPr lang="fr-CA" dirty="0" smtClean="0"/>
                        <a:t>20</a:t>
                      </a:r>
                      <a:endParaRPr lang="fr-CA" dirty="0"/>
                    </a:p>
                  </a:txBody>
                  <a:tcPr/>
                </a:tc>
              </a:tr>
              <a:tr h="370840">
                <a:tc>
                  <a:txBody>
                    <a:bodyPr/>
                    <a:lstStyle/>
                    <a:p>
                      <a:r>
                        <a:rPr lang="fr-CA" dirty="0" smtClean="0"/>
                        <a:t>4 activités</a:t>
                      </a:r>
                      <a:endParaRPr lang="fr-CA" dirty="0"/>
                    </a:p>
                  </a:txBody>
                  <a:tcPr/>
                </a:tc>
                <a:tc>
                  <a:txBody>
                    <a:bodyPr/>
                    <a:lstStyle/>
                    <a:p>
                      <a:r>
                        <a:rPr lang="fr-CA" dirty="0" smtClean="0"/>
                        <a:t>30</a:t>
                      </a:r>
                      <a:endParaRPr lang="fr-CA" dirty="0"/>
                    </a:p>
                  </a:txBody>
                  <a:tcPr/>
                </a:tc>
              </a:tr>
            </a:tbl>
          </a:graphicData>
        </a:graphic>
      </p:graphicFrame>
      <p:sp>
        <p:nvSpPr>
          <p:cNvPr id="4" name="Content Placeholder 3"/>
          <p:cNvSpPr>
            <a:spLocks noGrp="1"/>
          </p:cNvSpPr>
          <p:nvPr>
            <p:ph sz="half" idx="2"/>
          </p:nvPr>
        </p:nvSpPr>
        <p:spPr/>
        <p:txBody>
          <a:bodyPr>
            <a:normAutofit fontScale="62500" lnSpcReduction="20000"/>
          </a:bodyPr>
          <a:lstStyle/>
          <a:p>
            <a:r>
              <a:rPr lang="fr-CA" dirty="0" smtClean="0"/>
              <a:t>Une activité communautaire reconnue exclut les activités de cadets obligatoires (ex: instruction, Jour du Souvenir). Les autres activités des cadets peuvent être comptabilisées, de plus que les activités hors du mouvement des Cadets.</a:t>
            </a:r>
          </a:p>
          <a:p>
            <a:endParaRPr lang="fr-CA" dirty="0" smtClean="0"/>
          </a:p>
          <a:p>
            <a:r>
              <a:rPr lang="fr-CA" dirty="0" smtClean="0"/>
              <a:t>Pour faire valider une activité, vous devez soumettre par écrit un demande au commandant, incluant une description de l’activité, un aperçu de votre rôle (tâches, heures, défis) et une confirmation de participation de la part d’un adulte responsable de l’activité.</a:t>
            </a:r>
          </a:p>
          <a:p>
            <a:endParaRPr lang="fr-CA" dirty="0" smtClean="0"/>
          </a:p>
          <a:p>
            <a:r>
              <a:rPr lang="fr-CA" dirty="0" smtClean="0"/>
              <a:t>Un maximum de 4 activités est comptabilisé pour 1 niveau.</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p:spPr>
        <p:txBody>
          <a:bodyPr/>
          <a:lstStyle/>
          <a:p>
            <a:pPr algn="ctr"/>
            <a:r>
              <a:rPr lang="fr-CA" b="1" dirty="0" smtClean="0"/>
              <a:t>VIII – Qualification de tir</a:t>
            </a:r>
            <a:endParaRPr lang="fr-CA" b="1" dirty="0"/>
          </a:p>
        </p:txBody>
      </p:sp>
      <p:graphicFrame>
        <p:nvGraphicFramePr>
          <p:cNvPr id="5" name="Content Placeholder 4"/>
          <p:cNvGraphicFramePr>
            <a:graphicFrameLocks noGrp="1"/>
          </p:cNvGraphicFramePr>
          <p:nvPr>
            <p:ph sz="half" idx="1"/>
          </p:nvPr>
        </p:nvGraphicFramePr>
        <p:xfrm>
          <a:off x="457200" y="2798936"/>
          <a:ext cx="3657600" cy="1854200"/>
        </p:xfrm>
        <a:graphic>
          <a:graphicData uri="http://schemas.openxmlformats.org/drawingml/2006/table">
            <a:tbl>
              <a:tblPr firstRow="1" bandRow="1">
                <a:tableStyleId>{5C22544A-7EE6-4342-B048-85BDC9FD1C3A}</a:tableStyleId>
              </a:tblPr>
              <a:tblGrid>
                <a:gridCol w="2458616"/>
                <a:gridCol w="1198984"/>
              </a:tblGrid>
              <a:tr h="370840">
                <a:tc>
                  <a:txBody>
                    <a:bodyPr/>
                    <a:lstStyle/>
                    <a:p>
                      <a:r>
                        <a:rPr lang="fr-CA" dirty="0" smtClean="0"/>
                        <a:t>Qualification</a:t>
                      </a:r>
                      <a:endParaRPr lang="fr-CA" dirty="0"/>
                    </a:p>
                  </a:txBody>
                  <a:tcPr/>
                </a:tc>
                <a:tc>
                  <a:txBody>
                    <a:bodyPr/>
                    <a:lstStyle/>
                    <a:p>
                      <a:r>
                        <a:rPr lang="fr-CA" dirty="0" smtClean="0"/>
                        <a:t>Pointage</a:t>
                      </a:r>
                      <a:endParaRPr lang="fr-CA" dirty="0"/>
                    </a:p>
                  </a:txBody>
                  <a:tcPr/>
                </a:tc>
              </a:tr>
              <a:tr h="370840">
                <a:tc>
                  <a:txBody>
                    <a:bodyPr/>
                    <a:lstStyle/>
                    <a:p>
                      <a:r>
                        <a:rPr lang="fr-CA" dirty="0" smtClean="0"/>
                        <a:t>Élite</a:t>
                      </a:r>
                      <a:endParaRPr lang="fr-CA" dirty="0"/>
                    </a:p>
                  </a:txBody>
                  <a:tcPr/>
                </a:tc>
                <a:tc>
                  <a:txBody>
                    <a:bodyPr/>
                    <a:lstStyle/>
                    <a:p>
                      <a:r>
                        <a:rPr lang="fr-CA" dirty="0" smtClean="0"/>
                        <a:t>5</a:t>
                      </a:r>
                      <a:endParaRPr lang="fr-CA" dirty="0"/>
                    </a:p>
                  </a:txBody>
                  <a:tcPr/>
                </a:tc>
              </a:tr>
              <a:tr h="370840">
                <a:tc>
                  <a:txBody>
                    <a:bodyPr/>
                    <a:lstStyle/>
                    <a:p>
                      <a:r>
                        <a:rPr lang="fr-CA" dirty="0" smtClean="0"/>
                        <a:t>Élite 1</a:t>
                      </a:r>
                      <a:r>
                        <a:rPr lang="fr-CA" baseline="30000" dirty="0" smtClean="0"/>
                        <a:t>ère</a:t>
                      </a:r>
                      <a:r>
                        <a:rPr lang="fr-CA" dirty="0" smtClean="0"/>
                        <a:t> classe</a:t>
                      </a:r>
                      <a:endParaRPr lang="fr-CA" dirty="0"/>
                    </a:p>
                  </a:txBody>
                  <a:tcPr/>
                </a:tc>
                <a:tc>
                  <a:txBody>
                    <a:bodyPr/>
                    <a:lstStyle/>
                    <a:p>
                      <a:r>
                        <a:rPr lang="fr-CA" dirty="0" smtClean="0"/>
                        <a:t>10</a:t>
                      </a:r>
                      <a:endParaRPr lang="fr-CA" dirty="0"/>
                    </a:p>
                  </a:txBody>
                  <a:tcPr/>
                </a:tc>
              </a:tr>
              <a:tr h="370840">
                <a:tc>
                  <a:txBody>
                    <a:bodyPr/>
                    <a:lstStyle/>
                    <a:p>
                      <a:r>
                        <a:rPr lang="fr-CA" dirty="0" smtClean="0"/>
                        <a:t>Expert</a:t>
                      </a:r>
                      <a:endParaRPr lang="fr-CA" dirty="0"/>
                    </a:p>
                  </a:txBody>
                  <a:tcPr/>
                </a:tc>
                <a:tc>
                  <a:txBody>
                    <a:bodyPr/>
                    <a:lstStyle/>
                    <a:p>
                      <a:r>
                        <a:rPr lang="fr-CA" dirty="0" smtClean="0"/>
                        <a:t>20</a:t>
                      </a:r>
                      <a:endParaRPr lang="fr-CA" dirty="0"/>
                    </a:p>
                  </a:txBody>
                  <a:tcPr/>
                </a:tc>
              </a:tr>
              <a:tr h="370840">
                <a:tc>
                  <a:txBody>
                    <a:bodyPr/>
                    <a:lstStyle/>
                    <a:p>
                      <a:r>
                        <a:rPr lang="fr-CA" dirty="0" smtClean="0"/>
                        <a:t>Émérite</a:t>
                      </a:r>
                      <a:endParaRPr lang="fr-CA" dirty="0"/>
                    </a:p>
                  </a:txBody>
                  <a:tcPr/>
                </a:tc>
                <a:tc>
                  <a:txBody>
                    <a:bodyPr/>
                    <a:lstStyle/>
                    <a:p>
                      <a:r>
                        <a:rPr lang="fr-CA" dirty="0" smtClean="0"/>
                        <a:t>30</a:t>
                      </a:r>
                      <a:endParaRPr lang="fr-CA" dirty="0"/>
                    </a:p>
                  </a:txBody>
                  <a:tcPr/>
                </a:tc>
              </a:tr>
            </a:tbl>
          </a:graphicData>
        </a:graphic>
      </p:graphicFrame>
      <p:sp>
        <p:nvSpPr>
          <p:cNvPr id="4" name="Content Placeholder 3"/>
          <p:cNvSpPr>
            <a:spLocks noGrp="1"/>
          </p:cNvSpPr>
          <p:nvPr>
            <p:ph sz="half" idx="2"/>
          </p:nvPr>
        </p:nvSpPr>
        <p:spPr>
          <a:xfrm>
            <a:off x="4267200" y="2060848"/>
            <a:ext cx="3657600" cy="4525963"/>
          </a:xfrm>
        </p:spPr>
        <p:txBody>
          <a:bodyPr/>
          <a:lstStyle/>
          <a:p>
            <a:r>
              <a:rPr lang="fr-CA" dirty="0" smtClean="0"/>
              <a:t>Même principe que le NECPC: seul la meilleure qualification enregistrée durant un niveau est comptabilisé à l’ENE.</a:t>
            </a:r>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p:spPr>
        <p:txBody>
          <a:bodyPr>
            <a:normAutofit/>
          </a:bodyPr>
          <a:lstStyle/>
          <a:p>
            <a:pPr algn="ctr"/>
            <a:r>
              <a:rPr lang="fr-CA" b="1" dirty="0" smtClean="0"/>
              <a:t>IX – Qualification de musique</a:t>
            </a:r>
            <a:endParaRPr lang="fr-CA" b="1" dirty="0"/>
          </a:p>
        </p:txBody>
      </p:sp>
      <p:sp>
        <p:nvSpPr>
          <p:cNvPr id="3" name="Content Placeholder 2"/>
          <p:cNvSpPr>
            <a:spLocks noGrp="1"/>
          </p:cNvSpPr>
          <p:nvPr>
            <p:ph sz="half" idx="1"/>
          </p:nvPr>
        </p:nvSpPr>
        <p:spPr>
          <a:xfrm>
            <a:off x="457200" y="1988840"/>
            <a:ext cx="3657600" cy="4525963"/>
          </a:xfrm>
        </p:spPr>
        <p:txBody>
          <a:bodyPr/>
          <a:lstStyle/>
          <a:p>
            <a:r>
              <a:rPr lang="fr-CA" dirty="0" smtClean="0"/>
              <a:t>Même principe que le NECPC et la qualification de tir: seule la meilleure qualification complétée durant un niveau est comptabilisé à l’ENE.</a:t>
            </a:r>
            <a:endParaRPr lang="fr-CA" dirty="0"/>
          </a:p>
        </p:txBody>
      </p:sp>
      <p:graphicFrame>
        <p:nvGraphicFramePr>
          <p:cNvPr id="5" name="Content Placeholder 4"/>
          <p:cNvGraphicFramePr>
            <a:graphicFrameLocks noGrp="1"/>
          </p:cNvGraphicFramePr>
          <p:nvPr>
            <p:ph sz="half" idx="2"/>
          </p:nvPr>
        </p:nvGraphicFramePr>
        <p:xfrm>
          <a:off x="4267200" y="2636912"/>
          <a:ext cx="3657600" cy="2567278"/>
        </p:xfrm>
        <a:graphic>
          <a:graphicData uri="http://schemas.openxmlformats.org/drawingml/2006/table">
            <a:tbl>
              <a:tblPr firstRow="1" bandRow="1">
                <a:tableStyleId>{5C22544A-7EE6-4342-B048-85BDC9FD1C3A}</a:tableStyleId>
              </a:tblPr>
              <a:tblGrid>
                <a:gridCol w="2393032"/>
                <a:gridCol w="1264568"/>
              </a:tblGrid>
              <a:tr h="366754">
                <a:tc>
                  <a:txBody>
                    <a:bodyPr/>
                    <a:lstStyle/>
                    <a:p>
                      <a:r>
                        <a:rPr lang="fr-CA" dirty="0" smtClean="0"/>
                        <a:t>Qualification</a:t>
                      </a:r>
                      <a:endParaRPr lang="fr-CA" dirty="0"/>
                    </a:p>
                  </a:txBody>
                  <a:tcPr/>
                </a:tc>
                <a:tc>
                  <a:txBody>
                    <a:bodyPr/>
                    <a:lstStyle/>
                    <a:p>
                      <a:r>
                        <a:rPr lang="fr-CA" dirty="0" smtClean="0"/>
                        <a:t>Pointage</a:t>
                      </a:r>
                      <a:endParaRPr lang="fr-CA" dirty="0"/>
                    </a:p>
                  </a:txBody>
                  <a:tcPr/>
                </a:tc>
              </a:tr>
              <a:tr h="366754">
                <a:tc>
                  <a:txBody>
                    <a:bodyPr/>
                    <a:lstStyle/>
                    <a:p>
                      <a:r>
                        <a:rPr lang="fr-CA" dirty="0" smtClean="0"/>
                        <a:t>Élémentaire</a:t>
                      </a:r>
                      <a:endParaRPr lang="fr-CA" dirty="0"/>
                    </a:p>
                  </a:txBody>
                  <a:tcPr/>
                </a:tc>
                <a:tc>
                  <a:txBody>
                    <a:bodyPr/>
                    <a:lstStyle/>
                    <a:p>
                      <a:r>
                        <a:rPr lang="fr-CA" dirty="0" smtClean="0"/>
                        <a:t>5</a:t>
                      </a:r>
                      <a:endParaRPr lang="fr-CA" dirty="0"/>
                    </a:p>
                  </a:txBody>
                  <a:tcPr/>
                </a:tc>
              </a:tr>
              <a:tr h="366754">
                <a:tc>
                  <a:txBody>
                    <a:bodyPr/>
                    <a:lstStyle/>
                    <a:p>
                      <a:r>
                        <a:rPr lang="fr-CA" dirty="0" smtClean="0"/>
                        <a:t>Niveau 1</a:t>
                      </a:r>
                      <a:endParaRPr lang="fr-CA" dirty="0"/>
                    </a:p>
                  </a:txBody>
                  <a:tcPr/>
                </a:tc>
                <a:tc>
                  <a:txBody>
                    <a:bodyPr/>
                    <a:lstStyle/>
                    <a:p>
                      <a:r>
                        <a:rPr lang="fr-CA" dirty="0" smtClean="0"/>
                        <a:t>10</a:t>
                      </a:r>
                      <a:endParaRPr lang="fr-CA" dirty="0"/>
                    </a:p>
                  </a:txBody>
                  <a:tcPr/>
                </a:tc>
              </a:tr>
              <a:tr h="366754">
                <a:tc>
                  <a:txBody>
                    <a:bodyPr/>
                    <a:lstStyle/>
                    <a:p>
                      <a:r>
                        <a:rPr lang="fr-CA" dirty="0" smtClean="0"/>
                        <a:t>Niveau 2</a:t>
                      </a:r>
                      <a:endParaRPr lang="fr-CA" dirty="0"/>
                    </a:p>
                  </a:txBody>
                  <a:tcPr/>
                </a:tc>
                <a:tc>
                  <a:txBody>
                    <a:bodyPr/>
                    <a:lstStyle/>
                    <a:p>
                      <a:r>
                        <a:rPr lang="fr-CA" dirty="0" smtClean="0"/>
                        <a:t>15</a:t>
                      </a:r>
                      <a:endParaRPr lang="fr-CA" dirty="0"/>
                    </a:p>
                  </a:txBody>
                  <a:tcPr/>
                </a:tc>
              </a:tr>
              <a:tr h="366754">
                <a:tc>
                  <a:txBody>
                    <a:bodyPr/>
                    <a:lstStyle/>
                    <a:p>
                      <a:r>
                        <a:rPr lang="fr-CA" dirty="0" smtClean="0"/>
                        <a:t>Niveau 3</a:t>
                      </a:r>
                      <a:endParaRPr lang="fr-CA" dirty="0"/>
                    </a:p>
                  </a:txBody>
                  <a:tcPr/>
                </a:tc>
                <a:tc>
                  <a:txBody>
                    <a:bodyPr/>
                    <a:lstStyle/>
                    <a:p>
                      <a:r>
                        <a:rPr lang="fr-CA" dirty="0" smtClean="0"/>
                        <a:t>20</a:t>
                      </a:r>
                      <a:endParaRPr lang="fr-CA" dirty="0"/>
                    </a:p>
                  </a:txBody>
                  <a:tcPr/>
                </a:tc>
              </a:tr>
              <a:tr h="366754">
                <a:tc>
                  <a:txBody>
                    <a:bodyPr/>
                    <a:lstStyle/>
                    <a:p>
                      <a:r>
                        <a:rPr lang="fr-CA" dirty="0" smtClean="0"/>
                        <a:t>Niveau</a:t>
                      </a:r>
                      <a:r>
                        <a:rPr lang="fr-CA" baseline="0" dirty="0" smtClean="0"/>
                        <a:t> 4</a:t>
                      </a:r>
                      <a:endParaRPr lang="fr-CA" dirty="0"/>
                    </a:p>
                  </a:txBody>
                  <a:tcPr/>
                </a:tc>
                <a:tc>
                  <a:txBody>
                    <a:bodyPr/>
                    <a:lstStyle/>
                    <a:p>
                      <a:r>
                        <a:rPr lang="fr-CA" dirty="0" smtClean="0"/>
                        <a:t>25</a:t>
                      </a:r>
                      <a:endParaRPr lang="fr-CA" dirty="0"/>
                    </a:p>
                  </a:txBody>
                  <a:tcPr/>
                </a:tc>
              </a:tr>
              <a:tr h="366754">
                <a:tc>
                  <a:txBody>
                    <a:bodyPr/>
                    <a:lstStyle/>
                    <a:p>
                      <a:r>
                        <a:rPr lang="fr-CA" dirty="0" smtClean="0"/>
                        <a:t>Niveau 5</a:t>
                      </a:r>
                      <a:endParaRPr lang="fr-CA" dirty="0"/>
                    </a:p>
                  </a:txBody>
                  <a:tcPr/>
                </a:tc>
                <a:tc>
                  <a:txBody>
                    <a:bodyPr/>
                    <a:lstStyle/>
                    <a:p>
                      <a:r>
                        <a:rPr lang="fr-CA" dirty="0" smtClean="0"/>
                        <a:t>30</a:t>
                      </a:r>
                      <a:endParaRPr lang="fr-CA"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143000"/>
          </a:xfrm>
        </p:spPr>
        <p:txBody>
          <a:bodyPr/>
          <a:lstStyle/>
          <a:p>
            <a:pPr algn="ctr"/>
            <a:r>
              <a:rPr lang="fr-CA" b="1" dirty="0" smtClean="0"/>
              <a:t>X – Équipes optionnelles</a:t>
            </a:r>
            <a:endParaRPr lang="fr-CA" b="1" dirty="0"/>
          </a:p>
        </p:txBody>
      </p:sp>
      <p:sp>
        <p:nvSpPr>
          <p:cNvPr id="3" name="Content Placeholder 2"/>
          <p:cNvSpPr>
            <a:spLocks noGrp="1"/>
          </p:cNvSpPr>
          <p:nvPr>
            <p:ph sz="half" idx="1"/>
          </p:nvPr>
        </p:nvSpPr>
        <p:spPr/>
        <p:txBody>
          <a:bodyPr>
            <a:normAutofit fontScale="85000" lnSpcReduction="20000"/>
          </a:bodyPr>
          <a:lstStyle/>
          <a:p>
            <a:r>
              <a:rPr lang="fr-CA" dirty="0" smtClean="0"/>
              <a:t>Certains points peuvent être attribués pour la participation du cadet senior dans une équipe, que ce soit en vue d’une démonstration ou d’une compétition. Voici quelques exemples: musique, équipe de tir, équipe de biathlon, peloton de précision, etc.</a:t>
            </a:r>
          </a:p>
          <a:p>
            <a:r>
              <a:rPr lang="fr-CA" dirty="0" smtClean="0"/>
              <a:t>Encore une fois, seule le meilleur résultat est comptabilisé pour un niveau.</a:t>
            </a:r>
            <a:endParaRPr lang="fr-CA" dirty="0"/>
          </a:p>
        </p:txBody>
      </p:sp>
      <p:graphicFrame>
        <p:nvGraphicFramePr>
          <p:cNvPr id="5" name="Content Placeholder 4"/>
          <p:cNvGraphicFramePr>
            <a:graphicFrameLocks noGrp="1"/>
          </p:cNvGraphicFramePr>
          <p:nvPr>
            <p:ph sz="half" idx="2"/>
          </p:nvPr>
        </p:nvGraphicFramePr>
        <p:xfrm>
          <a:off x="4267200" y="2692504"/>
          <a:ext cx="3657600" cy="2392680"/>
        </p:xfrm>
        <a:graphic>
          <a:graphicData uri="http://schemas.openxmlformats.org/drawingml/2006/table">
            <a:tbl>
              <a:tblPr firstRow="1" bandRow="1">
                <a:tableStyleId>{5C22544A-7EE6-4342-B048-85BDC9FD1C3A}</a:tableStyleId>
              </a:tblPr>
              <a:tblGrid>
                <a:gridCol w="2465040"/>
                <a:gridCol w="1192560"/>
              </a:tblGrid>
              <a:tr h="370840">
                <a:tc>
                  <a:txBody>
                    <a:bodyPr/>
                    <a:lstStyle/>
                    <a:p>
                      <a:r>
                        <a:rPr lang="fr-CA" dirty="0" smtClean="0"/>
                        <a:t>Type d’équipe</a:t>
                      </a:r>
                      <a:endParaRPr lang="fr-CA" dirty="0"/>
                    </a:p>
                  </a:txBody>
                  <a:tcPr/>
                </a:tc>
                <a:tc>
                  <a:txBody>
                    <a:bodyPr/>
                    <a:lstStyle/>
                    <a:p>
                      <a:r>
                        <a:rPr lang="fr-CA" dirty="0" smtClean="0"/>
                        <a:t>Pointage</a:t>
                      </a:r>
                      <a:endParaRPr lang="fr-CA" dirty="0"/>
                    </a:p>
                  </a:txBody>
                  <a:tcPr/>
                </a:tc>
              </a:tr>
              <a:tr h="370840">
                <a:tc>
                  <a:txBody>
                    <a:bodyPr/>
                    <a:lstStyle/>
                    <a:p>
                      <a:r>
                        <a:rPr lang="fr-CA" dirty="0" smtClean="0"/>
                        <a:t>Démonstration</a:t>
                      </a:r>
                      <a:endParaRPr lang="fr-CA" dirty="0"/>
                    </a:p>
                  </a:txBody>
                  <a:tcPr/>
                </a:tc>
                <a:tc>
                  <a:txBody>
                    <a:bodyPr/>
                    <a:lstStyle/>
                    <a:p>
                      <a:r>
                        <a:rPr lang="fr-CA" dirty="0" smtClean="0"/>
                        <a:t>5</a:t>
                      </a:r>
                      <a:endParaRPr lang="fr-CA" dirty="0"/>
                    </a:p>
                  </a:txBody>
                  <a:tcPr/>
                </a:tc>
              </a:tr>
              <a:tr h="370840">
                <a:tc>
                  <a:txBody>
                    <a:bodyPr/>
                    <a:lstStyle/>
                    <a:p>
                      <a:r>
                        <a:rPr lang="fr-CA" dirty="0" smtClean="0"/>
                        <a:t>Compétition de zone (ZAC)</a:t>
                      </a:r>
                      <a:endParaRPr lang="fr-CA" dirty="0"/>
                    </a:p>
                  </a:txBody>
                  <a:tcPr/>
                </a:tc>
                <a:tc>
                  <a:txBody>
                    <a:bodyPr/>
                    <a:lstStyle/>
                    <a:p>
                      <a:r>
                        <a:rPr lang="fr-CA" dirty="0" smtClean="0"/>
                        <a:t>10</a:t>
                      </a:r>
                      <a:endParaRPr lang="fr-CA" dirty="0"/>
                    </a:p>
                  </a:txBody>
                  <a:tcPr/>
                </a:tc>
              </a:tr>
              <a:tr h="370840">
                <a:tc>
                  <a:txBody>
                    <a:bodyPr/>
                    <a:lstStyle/>
                    <a:p>
                      <a:r>
                        <a:rPr lang="fr-CA" dirty="0" smtClean="0"/>
                        <a:t>Compétition régionale (Région de l’Est)</a:t>
                      </a:r>
                      <a:endParaRPr lang="fr-CA" dirty="0"/>
                    </a:p>
                  </a:txBody>
                  <a:tcPr/>
                </a:tc>
                <a:tc>
                  <a:txBody>
                    <a:bodyPr/>
                    <a:lstStyle/>
                    <a:p>
                      <a:r>
                        <a:rPr lang="fr-CA" dirty="0" smtClean="0"/>
                        <a:t>20</a:t>
                      </a:r>
                      <a:endParaRPr lang="fr-CA" dirty="0"/>
                    </a:p>
                  </a:txBody>
                  <a:tcPr/>
                </a:tc>
              </a:tr>
              <a:tr h="370840">
                <a:tc>
                  <a:txBody>
                    <a:bodyPr/>
                    <a:lstStyle/>
                    <a:p>
                      <a:r>
                        <a:rPr lang="fr-CA" dirty="0" smtClean="0"/>
                        <a:t>Compétition nationale</a:t>
                      </a:r>
                      <a:endParaRPr lang="fr-CA" dirty="0"/>
                    </a:p>
                  </a:txBody>
                  <a:tcPr/>
                </a:tc>
                <a:tc>
                  <a:txBody>
                    <a:bodyPr/>
                    <a:lstStyle/>
                    <a:p>
                      <a:r>
                        <a:rPr lang="fr-CA" dirty="0" smtClean="0"/>
                        <a:t>30</a:t>
                      </a:r>
                      <a:endParaRPr lang="fr-CA"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1143000"/>
          </a:xfrm>
        </p:spPr>
        <p:txBody>
          <a:bodyPr/>
          <a:lstStyle/>
          <a:p>
            <a:pPr algn="ctr"/>
            <a:r>
              <a:rPr lang="fr-CA" b="1" dirty="0" smtClean="0"/>
              <a:t>XI - Podium</a:t>
            </a:r>
            <a:endParaRPr lang="fr-CA" b="1" dirty="0"/>
          </a:p>
        </p:txBody>
      </p:sp>
      <p:sp>
        <p:nvSpPr>
          <p:cNvPr id="3" name="Content Placeholder 2"/>
          <p:cNvSpPr>
            <a:spLocks noGrp="1"/>
          </p:cNvSpPr>
          <p:nvPr>
            <p:ph sz="half" idx="1"/>
          </p:nvPr>
        </p:nvSpPr>
        <p:spPr/>
        <p:txBody>
          <a:bodyPr/>
          <a:lstStyle/>
          <a:p>
            <a:r>
              <a:rPr lang="fr-CA" dirty="0" smtClean="0"/>
              <a:t>Participer c’est bien, mais gagner, c’est mieux! Des points sont engrangés pour vos résultats en compétition. Dans ce cas-ci, le calibre n’a aucune importance, ce n’est que le résultat qui compte.</a:t>
            </a:r>
            <a:endParaRPr lang="fr-CA" dirty="0"/>
          </a:p>
        </p:txBody>
      </p:sp>
      <p:graphicFrame>
        <p:nvGraphicFramePr>
          <p:cNvPr id="5" name="Content Placeholder 4"/>
          <p:cNvGraphicFramePr>
            <a:graphicFrameLocks noGrp="1"/>
          </p:cNvGraphicFramePr>
          <p:nvPr>
            <p:ph sz="half" idx="2"/>
          </p:nvPr>
        </p:nvGraphicFramePr>
        <p:xfrm>
          <a:off x="4442792" y="2900536"/>
          <a:ext cx="3657600" cy="1752600"/>
        </p:xfrm>
        <a:graphic>
          <a:graphicData uri="http://schemas.openxmlformats.org/drawingml/2006/table">
            <a:tbl>
              <a:tblPr firstRow="1" bandRow="1">
                <a:tableStyleId>{5C22544A-7EE6-4342-B048-85BDC9FD1C3A}</a:tableStyleId>
              </a:tblPr>
              <a:tblGrid>
                <a:gridCol w="2465040"/>
                <a:gridCol w="1192560"/>
              </a:tblGrid>
              <a:tr h="370840">
                <a:tc>
                  <a:txBody>
                    <a:bodyPr/>
                    <a:lstStyle/>
                    <a:p>
                      <a:r>
                        <a:rPr lang="fr-CA" dirty="0" smtClean="0"/>
                        <a:t>Résultat</a:t>
                      </a:r>
                      <a:endParaRPr lang="fr-CA" dirty="0"/>
                    </a:p>
                  </a:txBody>
                  <a:tcPr/>
                </a:tc>
                <a:tc>
                  <a:txBody>
                    <a:bodyPr/>
                    <a:lstStyle/>
                    <a:p>
                      <a:r>
                        <a:rPr lang="fr-CA" dirty="0" smtClean="0"/>
                        <a:t>Pointage</a:t>
                      </a:r>
                      <a:endParaRPr lang="fr-CA" dirty="0"/>
                    </a:p>
                  </a:txBody>
                  <a:tcPr/>
                </a:tc>
              </a:tr>
              <a:tr h="370840">
                <a:tc>
                  <a:txBody>
                    <a:bodyPr/>
                    <a:lstStyle/>
                    <a:p>
                      <a:r>
                        <a:rPr lang="fr-CA" dirty="0" smtClean="0"/>
                        <a:t>Médaillé de bronze</a:t>
                      </a:r>
                      <a:endParaRPr lang="fr-CA" dirty="0"/>
                    </a:p>
                  </a:txBody>
                  <a:tcPr/>
                </a:tc>
                <a:tc>
                  <a:txBody>
                    <a:bodyPr/>
                    <a:lstStyle/>
                    <a:p>
                      <a:r>
                        <a:rPr lang="fr-CA" dirty="0" smtClean="0"/>
                        <a:t>10</a:t>
                      </a:r>
                      <a:endParaRPr lang="fr-CA" dirty="0"/>
                    </a:p>
                  </a:txBody>
                  <a:tcPr/>
                </a:tc>
              </a:tr>
              <a:tr h="370840">
                <a:tc>
                  <a:txBody>
                    <a:bodyPr/>
                    <a:lstStyle/>
                    <a:p>
                      <a:r>
                        <a:rPr lang="fr-CA" dirty="0" smtClean="0"/>
                        <a:t>Médaillé d’argent</a:t>
                      </a:r>
                      <a:endParaRPr lang="fr-CA" dirty="0"/>
                    </a:p>
                  </a:txBody>
                  <a:tcPr/>
                </a:tc>
                <a:tc>
                  <a:txBody>
                    <a:bodyPr/>
                    <a:lstStyle/>
                    <a:p>
                      <a:r>
                        <a:rPr lang="fr-CA" dirty="0" smtClean="0"/>
                        <a:t>20</a:t>
                      </a:r>
                      <a:endParaRPr lang="fr-CA" dirty="0"/>
                    </a:p>
                  </a:txBody>
                  <a:tcPr/>
                </a:tc>
              </a:tr>
              <a:tr h="370840">
                <a:tc>
                  <a:txBody>
                    <a:bodyPr/>
                    <a:lstStyle/>
                    <a:p>
                      <a:r>
                        <a:rPr lang="fr-CA" dirty="0" smtClean="0"/>
                        <a:t>Grand</a:t>
                      </a:r>
                      <a:r>
                        <a:rPr lang="fr-CA" baseline="0" dirty="0" smtClean="0"/>
                        <a:t> champion international</a:t>
                      </a:r>
                      <a:endParaRPr lang="fr-CA" dirty="0"/>
                    </a:p>
                  </a:txBody>
                  <a:tcPr/>
                </a:tc>
                <a:tc>
                  <a:txBody>
                    <a:bodyPr/>
                    <a:lstStyle/>
                    <a:p>
                      <a:r>
                        <a:rPr lang="fr-CA" dirty="0" smtClean="0"/>
                        <a:t>30</a:t>
                      </a:r>
                      <a:endParaRPr lang="fr-CA"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normAutofit/>
          </a:bodyPr>
          <a:lstStyle/>
          <a:p>
            <a:pPr algn="ctr"/>
            <a:r>
              <a:rPr lang="en-CA" b="1" dirty="0" err="1" smtClean="0"/>
              <a:t>L’étoile</a:t>
            </a:r>
            <a:r>
              <a:rPr lang="en-CA" b="1" dirty="0" smtClean="0"/>
              <a:t> </a:t>
            </a:r>
            <a:r>
              <a:rPr lang="en-CA" b="1" dirty="0" err="1" smtClean="0"/>
              <a:t>nationale</a:t>
            </a:r>
            <a:r>
              <a:rPr lang="en-CA" b="1" dirty="0" smtClean="0"/>
              <a:t> </a:t>
            </a:r>
            <a:r>
              <a:rPr lang="en-CA" b="1" dirty="0" err="1" smtClean="0"/>
              <a:t>d’excellence</a:t>
            </a:r>
            <a:endParaRPr lang="fr-CA" b="1" dirty="0"/>
          </a:p>
        </p:txBody>
      </p:sp>
      <p:sp>
        <p:nvSpPr>
          <p:cNvPr id="3" name="Content Placeholder 2"/>
          <p:cNvSpPr>
            <a:spLocks noGrp="1"/>
          </p:cNvSpPr>
          <p:nvPr>
            <p:ph idx="1"/>
          </p:nvPr>
        </p:nvSpPr>
        <p:spPr>
          <a:xfrm>
            <a:off x="467544" y="4221088"/>
            <a:ext cx="3610744" cy="2188840"/>
          </a:xfrm>
        </p:spPr>
        <p:txBody>
          <a:bodyPr>
            <a:noAutofit/>
          </a:bodyPr>
          <a:lstStyle/>
          <a:p>
            <a:endParaRPr lang="en-CA" sz="1200" dirty="0" smtClean="0"/>
          </a:p>
          <a:p>
            <a:r>
              <a:rPr lang="en-CA" sz="1200" dirty="0" err="1" smtClean="0"/>
              <a:t>Qu’est-ce</a:t>
            </a:r>
            <a:r>
              <a:rPr lang="en-CA" sz="1200" dirty="0" smtClean="0"/>
              <a:t> </a:t>
            </a:r>
            <a:r>
              <a:rPr lang="en-CA" sz="1200" dirty="0" err="1" smtClean="0"/>
              <a:t>que</a:t>
            </a:r>
            <a:r>
              <a:rPr lang="en-CA" sz="1200" dirty="0" smtClean="0"/>
              <a:t> </a:t>
            </a:r>
            <a:r>
              <a:rPr lang="en-CA" sz="1200" dirty="0" err="1" smtClean="0"/>
              <a:t>l’Étoile</a:t>
            </a:r>
            <a:r>
              <a:rPr lang="en-CA" sz="1200" dirty="0" smtClean="0"/>
              <a:t> </a:t>
            </a:r>
            <a:r>
              <a:rPr lang="en-CA" sz="1200" dirty="0" err="1" smtClean="0"/>
              <a:t>Nationale</a:t>
            </a:r>
            <a:r>
              <a:rPr lang="en-CA" sz="1200" dirty="0" smtClean="0"/>
              <a:t> </a:t>
            </a:r>
            <a:r>
              <a:rPr lang="en-CA" sz="1200" dirty="0" err="1" smtClean="0"/>
              <a:t>d’Excellence</a:t>
            </a:r>
            <a:r>
              <a:rPr lang="en-CA" sz="1200" dirty="0" smtClean="0"/>
              <a:t>??</a:t>
            </a:r>
          </a:p>
          <a:p>
            <a:endParaRPr lang="en-CA" sz="1200" dirty="0" smtClean="0"/>
          </a:p>
          <a:p>
            <a:r>
              <a:rPr lang="en-CA" sz="1200" dirty="0" smtClean="0"/>
              <a:t>Les </a:t>
            </a:r>
            <a:r>
              <a:rPr lang="en-CA" sz="1200" dirty="0" err="1" smtClean="0"/>
              <a:t>niveaux</a:t>
            </a:r>
            <a:r>
              <a:rPr lang="en-CA" sz="1200" dirty="0" smtClean="0"/>
              <a:t> de </a:t>
            </a:r>
            <a:r>
              <a:rPr lang="en-CA" sz="1200" dirty="0" err="1" smtClean="0"/>
              <a:t>l’ENE</a:t>
            </a:r>
            <a:endParaRPr lang="en-CA" sz="1200" dirty="0" smtClean="0"/>
          </a:p>
          <a:p>
            <a:endParaRPr lang="en-CA" sz="1200" dirty="0" smtClean="0"/>
          </a:p>
          <a:p>
            <a:r>
              <a:rPr lang="en-CA" sz="1200" dirty="0" smtClean="0"/>
              <a:t>À quoi </a:t>
            </a:r>
            <a:r>
              <a:rPr lang="en-CA" sz="1200" dirty="0" err="1" smtClean="0"/>
              <a:t>sert</a:t>
            </a:r>
            <a:r>
              <a:rPr lang="en-CA" sz="1200" dirty="0" smtClean="0"/>
              <a:t> </a:t>
            </a:r>
            <a:r>
              <a:rPr lang="en-CA" sz="1200" dirty="0" err="1" smtClean="0"/>
              <a:t>l’ENE</a:t>
            </a:r>
            <a:r>
              <a:rPr lang="en-CA" sz="1200" dirty="0" smtClean="0"/>
              <a:t>??</a:t>
            </a:r>
            <a:endParaRPr lang="fr-CA" sz="1200" dirty="0" smtClean="0"/>
          </a:p>
          <a:p>
            <a:pPr lvl="1"/>
            <a:r>
              <a:rPr lang="en-CA" sz="1200" dirty="0" err="1" smtClean="0"/>
              <a:t>Niveau</a:t>
            </a:r>
            <a:r>
              <a:rPr lang="en-CA" sz="1200" dirty="0" smtClean="0"/>
              <a:t> local</a:t>
            </a:r>
          </a:p>
          <a:p>
            <a:pPr lvl="1"/>
            <a:r>
              <a:rPr lang="en-CA" sz="1200" dirty="0" err="1" smtClean="0"/>
              <a:t>Niveau</a:t>
            </a:r>
            <a:r>
              <a:rPr lang="en-CA" sz="1200" dirty="0" smtClean="0"/>
              <a:t> </a:t>
            </a:r>
            <a:r>
              <a:rPr lang="en-CA" sz="1200" dirty="0" err="1" smtClean="0"/>
              <a:t>régional</a:t>
            </a:r>
            <a:r>
              <a:rPr lang="en-CA" sz="1200" dirty="0" smtClean="0"/>
              <a:t> et national</a:t>
            </a:r>
          </a:p>
          <a:p>
            <a:pPr lvl="1">
              <a:buNone/>
            </a:pPr>
            <a:endParaRPr lang="en-CA" sz="1200" dirty="0" smtClean="0"/>
          </a:p>
        </p:txBody>
      </p:sp>
      <p:sp>
        <p:nvSpPr>
          <p:cNvPr id="4" name="Content Placeholder 2"/>
          <p:cNvSpPr txBox="1">
            <a:spLocks/>
          </p:cNvSpPr>
          <p:nvPr/>
        </p:nvSpPr>
        <p:spPr>
          <a:xfrm>
            <a:off x="4057600" y="1639341"/>
            <a:ext cx="3610744" cy="4525963"/>
          </a:xfrm>
          <a:prstGeom prst="rect">
            <a:avLst/>
          </a:prstGeom>
        </p:spPr>
        <p:txBody>
          <a:bodyPr vert="horz">
            <a:noAutofit/>
          </a:bodyPr>
          <a:lstStyle/>
          <a:p>
            <a:pPr marL="722376" marR="0" lvl="1" indent="-274320" algn="l" defTabSz="914400" rtl="0" eaLnBrk="1" fontAlgn="auto" latinLnBrk="0" hangingPunct="1">
              <a:lnSpc>
                <a:spcPct val="100000"/>
              </a:lnSpc>
              <a:spcBef>
                <a:spcPct val="20000"/>
              </a:spcBef>
              <a:spcAft>
                <a:spcPts val="0"/>
              </a:spcAft>
              <a:buClr>
                <a:schemeClr val="accent1"/>
              </a:buClr>
              <a:buSzPct val="90000"/>
              <a:tabLst/>
              <a:defRPr/>
            </a:pP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Comment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accumuler</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 des points??</a:t>
            </a: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Programme de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l’Étoile</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 Or</a:t>
            </a: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Programme de Cadet-Maître</a:t>
            </a: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Présence</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 aux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activités</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Expéditions</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Programme du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Duc</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d’Édimbourg</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NECPC</a:t>
            </a: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Bénévolat</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 et implication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communautaire</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Qualification de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tir</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Qualification de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musique</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Équipes</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 de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compétition</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démonstration</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Podium</a:t>
            </a: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Prix Colonel Robert-</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Perron</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019556" marR="0" lvl="1" indent="-571500" algn="l" defTabSz="914400" rtl="0" eaLnBrk="1" fontAlgn="auto" latinLnBrk="0" hangingPunct="1">
              <a:lnSpc>
                <a:spcPct val="100000"/>
              </a:lnSpc>
              <a:spcBef>
                <a:spcPct val="20000"/>
              </a:spcBef>
              <a:spcAft>
                <a:spcPts val="0"/>
              </a:spcAft>
              <a:buClr>
                <a:schemeClr val="accent1"/>
              </a:buClr>
              <a:buSzPct val="90000"/>
              <a:buFont typeface="+mj-lt"/>
              <a:buAutoNum type="romanUcPeriod"/>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Discipline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Simulations</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Période</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 de questions</a:t>
            </a:r>
          </a:p>
        </p:txBody>
      </p:sp>
      <p:pic>
        <p:nvPicPr>
          <p:cNvPr id="5" name="Picture 4" descr="ENE4.jpg"/>
          <p:cNvPicPr>
            <a:picLocks noChangeAspect="1"/>
          </p:cNvPicPr>
          <p:nvPr/>
        </p:nvPicPr>
        <p:blipFill>
          <a:blip r:embed="rId2" cstate="print"/>
          <a:stretch>
            <a:fillRect/>
          </a:stretch>
        </p:blipFill>
        <p:spPr>
          <a:xfrm>
            <a:off x="899592" y="1772816"/>
            <a:ext cx="2304256" cy="230425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143000"/>
          </a:xfrm>
        </p:spPr>
        <p:txBody>
          <a:bodyPr>
            <a:normAutofit/>
          </a:bodyPr>
          <a:lstStyle/>
          <a:p>
            <a:pPr algn="ctr"/>
            <a:r>
              <a:rPr lang="fr-CA" b="1" dirty="0" smtClean="0"/>
              <a:t>XII – Prix Colonel Robert-Perron</a:t>
            </a:r>
            <a:endParaRPr lang="fr-CA" b="1" dirty="0"/>
          </a:p>
        </p:txBody>
      </p:sp>
      <p:sp>
        <p:nvSpPr>
          <p:cNvPr id="3" name="Content Placeholder 2"/>
          <p:cNvSpPr>
            <a:spLocks noGrp="1"/>
          </p:cNvSpPr>
          <p:nvPr>
            <p:ph sz="half" idx="1"/>
          </p:nvPr>
        </p:nvSpPr>
        <p:spPr/>
        <p:txBody>
          <a:bodyPr>
            <a:normAutofit fontScale="92500" lnSpcReduction="20000"/>
          </a:bodyPr>
          <a:lstStyle/>
          <a:p>
            <a:r>
              <a:rPr lang="fr-CA" dirty="0" smtClean="0"/>
              <a:t>Le prix Colonel Robert-Perron est une récompense attribuée à l’excellence du cadet senior au niveau de sa condition physique. Il s’agit d’une compétition à l’échelle nationale, si on veut. Dépendamment du classement du cadet, il amasse encore une fois un certain nombre de points.</a:t>
            </a:r>
            <a:endParaRPr lang="fr-CA" dirty="0"/>
          </a:p>
        </p:txBody>
      </p:sp>
      <p:graphicFrame>
        <p:nvGraphicFramePr>
          <p:cNvPr id="5" name="Content Placeholder 4"/>
          <p:cNvGraphicFramePr>
            <a:graphicFrameLocks noGrp="1"/>
          </p:cNvGraphicFramePr>
          <p:nvPr>
            <p:ph sz="half" idx="2"/>
          </p:nvPr>
        </p:nvGraphicFramePr>
        <p:xfrm>
          <a:off x="4298776" y="2548488"/>
          <a:ext cx="3657600" cy="2392680"/>
        </p:xfrm>
        <a:graphic>
          <a:graphicData uri="http://schemas.openxmlformats.org/drawingml/2006/table">
            <a:tbl>
              <a:tblPr firstRow="1" bandRow="1">
                <a:tableStyleId>{5C22544A-7EE6-4342-B048-85BDC9FD1C3A}</a:tableStyleId>
              </a:tblPr>
              <a:tblGrid>
                <a:gridCol w="2321024"/>
                <a:gridCol w="1336576"/>
              </a:tblGrid>
              <a:tr h="370840">
                <a:tc>
                  <a:txBody>
                    <a:bodyPr/>
                    <a:lstStyle/>
                    <a:p>
                      <a:r>
                        <a:rPr lang="fr-CA" dirty="0" smtClean="0"/>
                        <a:t>Résultat</a:t>
                      </a:r>
                      <a:endParaRPr lang="fr-CA" dirty="0"/>
                    </a:p>
                  </a:txBody>
                  <a:tcPr/>
                </a:tc>
                <a:tc>
                  <a:txBody>
                    <a:bodyPr/>
                    <a:lstStyle/>
                    <a:p>
                      <a:r>
                        <a:rPr lang="fr-CA" dirty="0" smtClean="0"/>
                        <a:t>Pointage</a:t>
                      </a:r>
                      <a:endParaRPr lang="fr-CA" dirty="0"/>
                    </a:p>
                  </a:txBody>
                  <a:tcPr/>
                </a:tc>
              </a:tr>
              <a:tr h="370840">
                <a:tc>
                  <a:txBody>
                    <a:bodyPr/>
                    <a:lstStyle/>
                    <a:p>
                      <a:r>
                        <a:rPr lang="fr-CA" dirty="0" smtClean="0"/>
                        <a:t>Participation</a:t>
                      </a:r>
                      <a:endParaRPr lang="fr-CA" dirty="0"/>
                    </a:p>
                  </a:txBody>
                  <a:tcPr/>
                </a:tc>
                <a:tc>
                  <a:txBody>
                    <a:bodyPr/>
                    <a:lstStyle/>
                    <a:p>
                      <a:r>
                        <a:rPr lang="fr-CA" dirty="0" smtClean="0"/>
                        <a:t>5</a:t>
                      </a:r>
                      <a:endParaRPr lang="fr-CA" dirty="0"/>
                    </a:p>
                  </a:txBody>
                  <a:tcPr/>
                </a:tc>
              </a:tr>
              <a:tr h="370840">
                <a:tc>
                  <a:txBody>
                    <a:bodyPr/>
                    <a:lstStyle/>
                    <a:p>
                      <a:r>
                        <a:rPr lang="fr-CA" dirty="0" smtClean="0"/>
                        <a:t>Top-3 (Corps de Cadets)</a:t>
                      </a:r>
                      <a:endParaRPr lang="fr-CA" dirty="0"/>
                    </a:p>
                  </a:txBody>
                  <a:tcPr/>
                </a:tc>
                <a:tc>
                  <a:txBody>
                    <a:bodyPr/>
                    <a:lstStyle/>
                    <a:p>
                      <a:r>
                        <a:rPr lang="fr-CA" dirty="0" smtClean="0"/>
                        <a:t>10</a:t>
                      </a:r>
                      <a:endParaRPr lang="fr-CA" dirty="0"/>
                    </a:p>
                  </a:txBody>
                  <a:tcPr/>
                </a:tc>
              </a:tr>
              <a:tr h="370840">
                <a:tc>
                  <a:txBody>
                    <a:bodyPr/>
                    <a:lstStyle/>
                    <a:p>
                      <a:r>
                        <a:rPr lang="fr-CA" dirty="0" smtClean="0"/>
                        <a:t>Top-3 Régional</a:t>
                      </a:r>
                      <a:r>
                        <a:rPr lang="fr-CA" baseline="0" dirty="0" smtClean="0"/>
                        <a:t> (Région de l’Est)</a:t>
                      </a:r>
                      <a:endParaRPr lang="fr-CA" dirty="0"/>
                    </a:p>
                  </a:txBody>
                  <a:tcPr/>
                </a:tc>
                <a:tc>
                  <a:txBody>
                    <a:bodyPr/>
                    <a:lstStyle/>
                    <a:p>
                      <a:r>
                        <a:rPr lang="fr-CA" dirty="0" smtClean="0"/>
                        <a:t>20</a:t>
                      </a:r>
                      <a:endParaRPr lang="fr-CA" dirty="0"/>
                    </a:p>
                  </a:txBody>
                  <a:tcPr/>
                </a:tc>
              </a:tr>
              <a:tr h="370840">
                <a:tc>
                  <a:txBody>
                    <a:bodyPr/>
                    <a:lstStyle/>
                    <a:p>
                      <a:r>
                        <a:rPr lang="fr-CA" dirty="0" smtClean="0"/>
                        <a:t>Top-3 National</a:t>
                      </a:r>
                      <a:endParaRPr lang="fr-CA" dirty="0"/>
                    </a:p>
                  </a:txBody>
                  <a:tcPr/>
                </a:tc>
                <a:tc>
                  <a:txBody>
                    <a:bodyPr/>
                    <a:lstStyle/>
                    <a:p>
                      <a:r>
                        <a:rPr lang="fr-CA" dirty="0" smtClean="0"/>
                        <a:t>30</a:t>
                      </a:r>
                      <a:endParaRPr lang="fr-CA"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1143000"/>
          </a:xfrm>
        </p:spPr>
        <p:txBody>
          <a:bodyPr/>
          <a:lstStyle/>
          <a:p>
            <a:pPr algn="ctr"/>
            <a:r>
              <a:rPr lang="fr-CA" b="1" dirty="0" smtClean="0"/>
              <a:t>XIII - Discipline</a:t>
            </a:r>
            <a:endParaRPr lang="fr-CA" b="1" dirty="0"/>
          </a:p>
        </p:txBody>
      </p:sp>
      <p:pic>
        <p:nvPicPr>
          <p:cNvPr id="5" name="Content Placeholder 4" descr="bmb.jpg"/>
          <p:cNvPicPr>
            <a:picLocks noGrp="1" noChangeAspect="1"/>
          </p:cNvPicPr>
          <p:nvPr>
            <p:ph sz="half" idx="1"/>
          </p:nvPr>
        </p:nvPicPr>
        <p:blipFill>
          <a:blip r:embed="rId2" cstate="print"/>
          <a:stretch>
            <a:fillRect/>
          </a:stretch>
        </p:blipFill>
        <p:spPr>
          <a:xfrm>
            <a:off x="1115616" y="1544495"/>
            <a:ext cx="2304256" cy="4565035"/>
          </a:xfrm>
        </p:spPr>
      </p:pic>
      <p:sp>
        <p:nvSpPr>
          <p:cNvPr id="4" name="Content Placeholder 3"/>
          <p:cNvSpPr>
            <a:spLocks noGrp="1"/>
          </p:cNvSpPr>
          <p:nvPr>
            <p:ph sz="half" idx="2"/>
          </p:nvPr>
        </p:nvSpPr>
        <p:spPr/>
        <p:txBody>
          <a:bodyPr>
            <a:normAutofit fontScale="92500" lnSpcReduction="20000"/>
          </a:bodyPr>
          <a:lstStyle/>
          <a:p>
            <a:r>
              <a:rPr lang="fr-CA" dirty="0" smtClean="0"/>
              <a:t>Il va de soi qu’un niveau de discipline irréprochable soit de mise à ce stade.</a:t>
            </a:r>
          </a:p>
          <a:p>
            <a:r>
              <a:rPr lang="fr-CA" dirty="0" smtClean="0"/>
              <a:t>Le programme de l’ENE prévoit une pénalité de 100 points lorsque vous êtes retournés pour une cause disciplinaire, autrement appelé RTU (Return to Unit) ou RAU en français (Retour à l’unité)</a:t>
            </a:r>
            <a:endParaRPr lang="fr-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QUESTIONS ??</a:t>
            </a:r>
            <a:endParaRPr lang="fr-CA" dirty="0"/>
          </a:p>
        </p:txBody>
      </p:sp>
      <p:sp>
        <p:nvSpPr>
          <p:cNvPr id="3" name="Subtitle 2"/>
          <p:cNvSpPr>
            <a:spLocks noGrp="1"/>
          </p:cNvSpPr>
          <p:nvPr>
            <p:ph type="subTitle" idx="1"/>
          </p:nvPr>
        </p:nvSpPr>
        <p:spPr/>
        <p:txBody>
          <a:bodyPr/>
          <a:lstStyle/>
          <a:p>
            <a:r>
              <a:rPr lang="fr-CA" dirty="0" smtClean="0"/>
              <a:t>C’est maintenant le temps de poser vos</a:t>
            </a:r>
            <a:endParaRPr lang="fr-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Simulations</a:t>
            </a:r>
            <a:endParaRPr lang="fr-CA" b="1" dirty="0"/>
          </a:p>
        </p:txBody>
      </p:sp>
      <p:sp>
        <p:nvSpPr>
          <p:cNvPr id="3" name="Content Placeholder 2"/>
          <p:cNvSpPr>
            <a:spLocks noGrp="1"/>
          </p:cNvSpPr>
          <p:nvPr>
            <p:ph idx="1"/>
          </p:nvPr>
        </p:nvSpPr>
        <p:spPr/>
        <p:txBody>
          <a:bodyPr>
            <a:normAutofit/>
          </a:bodyPr>
          <a:lstStyle/>
          <a:p>
            <a:pPr>
              <a:buNone/>
            </a:pPr>
            <a:r>
              <a:rPr lang="fr-CA" sz="4400" dirty="0" smtClean="0"/>
              <a:t>	Voici des exemples de dossiers d’ENE. En groupe, débattez de la possibilité et de la pertinence de faire monter le cadet de niveau.</a:t>
            </a:r>
            <a:endParaRPr lang="fr-CA" sz="4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ENE1.jpg"/>
          <p:cNvPicPr>
            <a:picLocks noGrp="1" noChangeAspect="1"/>
          </p:cNvPicPr>
          <p:nvPr>
            <p:ph sz="half" idx="1"/>
          </p:nvPr>
        </p:nvPicPr>
        <p:blipFill>
          <a:blip r:embed="rId2" cstate="print"/>
          <a:stretch>
            <a:fillRect/>
          </a:stretch>
        </p:blipFill>
        <p:spPr>
          <a:xfrm>
            <a:off x="323528" y="-24111"/>
            <a:ext cx="8820472" cy="6976192"/>
          </a:xfrm>
        </p:spPr>
      </p:pic>
      <p:sp>
        <p:nvSpPr>
          <p:cNvPr id="4" name="Text Placeholder 3"/>
          <p:cNvSpPr>
            <a:spLocks noGrp="1"/>
          </p:cNvSpPr>
          <p:nvPr>
            <p:ph type="body" idx="2"/>
          </p:nvPr>
        </p:nvSpPr>
        <p:spPr>
          <a:xfrm rot="16200000">
            <a:off x="-534380" y="534380"/>
            <a:ext cx="1375048" cy="306288"/>
          </a:xfrm>
        </p:spPr>
        <p:txBody>
          <a:bodyPr/>
          <a:lstStyle/>
          <a:p>
            <a:r>
              <a:rPr lang="fr-CA" dirty="0" smtClean="0"/>
              <a:t>Simulation #1</a:t>
            </a:r>
            <a:endParaRPr lang="fr-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ENE2.png"/>
          <p:cNvPicPr>
            <a:picLocks noGrp="1" noChangeAspect="1"/>
          </p:cNvPicPr>
          <p:nvPr>
            <p:ph sz="half" idx="1"/>
          </p:nvPr>
        </p:nvPicPr>
        <p:blipFill>
          <a:blip r:embed="rId2" cstate="print"/>
          <a:stretch>
            <a:fillRect/>
          </a:stretch>
        </p:blipFill>
        <p:spPr>
          <a:xfrm>
            <a:off x="323528" y="-26877"/>
            <a:ext cx="8820472" cy="6909829"/>
          </a:xfrm>
        </p:spPr>
      </p:pic>
      <p:sp>
        <p:nvSpPr>
          <p:cNvPr id="4" name="Text Placeholder 3"/>
          <p:cNvSpPr>
            <a:spLocks noGrp="1"/>
          </p:cNvSpPr>
          <p:nvPr>
            <p:ph type="body" idx="2"/>
          </p:nvPr>
        </p:nvSpPr>
        <p:spPr>
          <a:xfrm rot="16200000">
            <a:off x="-534380" y="534380"/>
            <a:ext cx="1375048" cy="306288"/>
          </a:xfrm>
        </p:spPr>
        <p:txBody>
          <a:bodyPr/>
          <a:lstStyle/>
          <a:p>
            <a:r>
              <a:rPr lang="fr-CA" dirty="0" smtClean="0"/>
              <a:t>Simulation #2</a:t>
            </a:r>
            <a:endParaRPr lang="fr-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ENE3.png"/>
          <p:cNvPicPr>
            <a:picLocks noGrp="1" noChangeAspect="1"/>
          </p:cNvPicPr>
          <p:nvPr>
            <p:ph sz="half" idx="1"/>
          </p:nvPr>
        </p:nvPicPr>
        <p:blipFill>
          <a:blip r:embed="rId2" cstate="print"/>
          <a:stretch>
            <a:fillRect/>
          </a:stretch>
        </p:blipFill>
        <p:spPr>
          <a:xfrm>
            <a:off x="323528" y="-26877"/>
            <a:ext cx="8820472" cy="6909829"/>
          </a:xfrm>
        </p:spPr>
      </p:pic>
      <p:sp>
        <p:nvSpPr>
          <p:cNvPr id="4" name="Text Placeholder 3"/>
          <p:cNvSpPr>
            <a:spLocks noGrp="1"/>
          </p:cNvSpPr>
          <p:nvPr>
            <p:ph type="body" idx="2"/>
          </p:nvPr>
        </p:nvSpPr>
        <p:spPr>
          <a:xfrm rot="16200000">
            <a:off x="-534380" y="534380"/>
            <a:ext cx="1375048" cy="306288"/>
          </a:xfrm>
        </p:spPr>
        <p:txBody>
          <a:bodyPr/>
          <a:lstStyle/>
          <a:p>
            <a:r>
              <a:rPr lang="fr-CA" dirty="0" smtClean="0"/>
              <a:t>Simulation #3</a:t>
            </a:r>
            <a:endParaRPr lang="fr-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Bonne chance !!</a:t>
            </a:r>
            <a:endParaRPr lang="fr-CA" dirty="0"/>
          </a:p>
        </p:txBody>
      </p:sp>
      <p:sp>
        <p:nvSpPr>
          <p:cNvPr id="3" name="Subtitle 2"/>
          <p:cNvSpPr>
            <a:spLocks noGrp="1"/>
          </p:cNvSpPr>
          <p:nvPr>
            <p:ph type="subTitle" idx="1"/>
          </p:nvPr>
        </p:nvSpPr>
        <p:spPr/>
        <p:txBody>
          <a:bodyPr/>
          <a:lstStyle/>
          <a:p>
            <a:r>
              <a:rPr lang="fr-CA" dirty="0" smtClean="0"/>
              <a:t>Période de questions et fin de la présentation</a:t>
            </a:r>
            <a:endParaRPr lang="fr-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fontScale="90000"/>
          </a:bodyPr>
          <a:lstStyle/>
          <a:p>
            <a:pPr algn="ctr"/>
            <a:r>
              <a:rPr lang="en-CA" b="1" dirty="0" err="1" smtClean="0"/>
              <a:t>Qu’est</a:t>
            </a:r>
            <a:r>
              <a:rPr lang="en-CA" b="1" dirty="0" smtClean="0"/>
              <a:t> </a:t>
            </a:r>
            <a:r>
              <a:rPr lang="en-CA" b="1" dirty="0" err="1" smtClean="0"/>
              <a:t>ce</a:t>
            </a:r>
            <a:r>
              <a:rPr lang="en-CA" b="1" dirty="0" smtClean="0"/>
              <a:t> </a:t>
            </a:r>
            <a:r>
              <a:rPr lang="en-CA" b="1" dirty="0" err="1" smtClean="0"/>
              <a:t>que</a:t>
            </a:r>
            <a:r>
              <a:rPr lang="en-CA" b="1" dirty="0" smtClean="0"/>
              <a:t> </a:t>
            </a:r>
            <a:r>
              <a:rPr lang="en-CA" b="1" dirty="0" err="1" smtClean="0"/>
              <a:t>l’Étoile</a:t>
            </a:r>
            <a:r>
              <a:rPr lang="en-CA" b="1" dirty="0" smtClean="0"/>
              <a:t> </a:t>
            </a:r>
            <a:r>
              <a:rPr lang="en-CA" b="1" dirty="0" err="1" smtClean="0"/>
              <a:t>Nationale</a:t>
            </a:r>
            <a:r>
              <a:rPr lang="en-CA" b="1" dirty="0" smtClean="0"/>
              <a:t> </a:t>
            </a:r>
            <a:r>
              <a:rPr lang="en-CA" b="1" dirty="0" err="1" smtClean="0"/>
              <a:t>d’Excellence</a:t>
            </a:r>
            <a:r>
              <a:rPr lang="en-CA" b="1" dirty="0" smtClean="0"/>
              <a:t>??</a:t>
            </a:r>
            <a:endParaRPr lang="fr-CA" b="1" dirty="0"/>
          </a:p>
        </p:txBody>
      </p:sp>
      <p:graphicFrame>
        <p:nvGraphicFramePr>
          <p:cNvPr id="4" name="Content Placeholder 3"/>
          <p:cNvGraphicFramePr>
            <a:graphicFrameLocks noGrp="1"/>
          </p:cNvGraphicFramePr>
          <p:nvPr>
            <p:ph idx="1"/>
          </p:nvPr>
        </p:nvGraphicFramePr>
        <p:xfrm>
          <a:off x="899592" y="1628800"/>
          <a:ext cx="7467600" cy="4709119"/>
        </p:xfrm>
        <a:graphic>
          <a:graphicData uri="http://schemas.openxmlformats.org/drawingml/2006/table">
            <a:tbl>
              <a:tblPr firstRow="1" bandRow="1">
                <a:tableStyleId>{5C22544A-7EE6-4342-B048-85BDC9FD1C3A}</a:tableStyleId>
              </a:tblPr>
              <a:tblGrid>
                <a:gridCol w="3733800"/>
                <a:gridCol w="3733800"/>
              </a:tblGrid>
              <a:tr h="457135">
                <a:tc>
                  <a:txBody>
                    <a:bodyPr/>
                    <a:lstStyle/>
                    <a:p>
                      <a:pPr algn="l"/>
                      <a:r>
                        <a:rPr lang="fr-CA" noProof="0" dirty="0" smtClean="0"/>
                        <a:t>Ancien programme</a:t>
                      </a:r>
                      <a:endParaRPr lang="fr-CA" noProof="0" dirty="0"/>
                    </a:p>
                  </a:txBody>
                  <a:tcPr/>
                </a:tc>
                <a:tc>
                  <a:txBody>
                    <a:bodyPr/>
                    <a:lstStyle/>
                    <a:p>
                      <a:pPr algn="l"/>
                      <a:r>
                        <a:rPr lang="fr-CA" noProof="0" dirty="0" smtClean="0"/>
                        <a:t>Nouveau programme</a:t>
                      </a:r>
                      <a:endParaRPr lang="fr-CA" noProof="0" dirty="0"/>
                    </a:p>
                  </a:txBody>
                  <a:tcPr/>
                </a:tc>
              </a:tr>
              <a:tr h="457135">
                <a:tc>
                  <a:txBody>
                    <a:bodyPr/>
                    <a:lstStyle/>
                    <a:p>
                      <a:pPr algn="l"/>
                      <a:r>
                        <a:rPr lang="fr-CA" sz="1400" b="1" noProof="0" smtClean="0"/>
                        <a:t>Certification</a:t>
                      </a:r>
                      <a:r>
                        <a:rPr lang="fr-CA" sz="1400" b="1" baseline="0" noProof="0" smtClean="0"/>
                        <a:t> Nationale d’Étoiles (CNE)</a:t>
                      </a:r>
                      <a:endParaRPr lang="fr-CA" sz="1400" b="1" noProof="0"/>
                    </a:p>
                  </a:txBody>
                  <a:tcPr/>
                </a:tc>
                <a:tc>
                  <a:txBody>
                    <a:bodyPr/>
                    <a:lstStyle/>
                    <a:p>
                      <a:pPr algn="l"/>
                      <a:r>
                        <a:rPr lang="fr-CA" sz="1400" b="1" noProof="0" dirty="0" smtClean="0"/>
                        <a:t>Étoile Nationale d’Excellence </a:t>
                      </a:r>
                      <a:r>
                        <a:rPr lang="fr-CA" sz="1400" b="1" baseline="0" noProof="0" dirty="0" smtClean="0"/>
                        <a:t>(ENE)</a:t>
                      </a:r>
                      <a:endParaRPr lang="fr-CA" sz="1400" b="1" noProof="0" dirty="0"/>
                    </a:p>
                  </a:txBody>
                  <a:tcPr/>
                </a:tc>
              </a:tr>
              <a:tr h="3794849">
                <a:tc>
                  <a:txBody>
                    <a:bodyPr/>
                    <a:lstStyle/>
                    <a:p>
                      <a:pPr marL="342900" lvl="0" indent="-342900" algn="l">
                        <a:buFont typeface="Arial" pitchFamily="34" charset="0"/>
                        <a:buChar char="•"/>
                      </a:pPr>
                      <a:r>
                        <a:rPr lang="fr-CA" sz="1400" baseline="0" noProof="0" dirty="0" smtClean="0"/>
                        <a:t>Durant l’année du niveau Or</a:t>
                      </a:r>
                    </a:p>
                    <a:p>
                      <a:pPr marL="342900" lvl="0" indent="-342900" algn="l">
                        <a:buFont typeface="Arial" pitchFamily="34" charset="0"/>
                        <a:buChar char="•"/>
                      </a:pPr>
                      <a:r>
                        <a:rPr lang="fr-CA" sz="1400" baseline="0" noProof="0" dirty="0" smtClean="0"/>
                        <a:t>Sous la forme d’examen national (2 parties):</a:t>
                      </a:r>
                    </a:p>
                    <a:p>
                      <a:pPr marL="800100" lvl="1" indent="-342900" algn="l">
                        <a:buFont typeface="+mj-lt"/>
                        <a:buAutoNum type="arabicPeriod"/>
                      </a:pPr>
                      <a:r>
                        <a:rPr lang="fr-CA" sz="1400" baseline="0" noProof="0" dirty="0" smtClean="0"/>
                        <a:t>Examen théorique portant sur l’ensemble de la matière vue durant les 4 premiers niveaux.</a:t>
                      </a:r>
                    </a:p>
                    <a:p>
                      <a:pPr marL="800100" lvl="1" indent="-342900" algn="l">
                        <a:buFont typeface="+mj-lt"/>
                        <a:buAutoNum type="arabicPeriod"/>
                      </a:pPr>
                      <a:r>
                        <a:rPr lang="fr-CA" sz="1400" baseline="0" noProof="0" dirty="0" smtClean="0"/>
                        <a:t>Évaluation technique et pratique</a:t>
                      </a:r>
                    </a:p>
                    <a:p>
                      <a:pPr marL="1314450" lvl="2" indent="-400050" algn="l">
                        <a:buFont typeface="+mj-lt"/>
                        <a:buAutoNum type="romanLcPeriod"/>
                      </a:pPr>
                      <a:r>
                        <a:rPr lang="fr-CA" sz="1400" baseline="0" noProof="0" dirty="0" smtClean="0"/>
                        <a:t>mutuel d’exercice militaire;</a:t>
                      </a:r>
                    </a:p>
                    <a:p>
                      <a:pPr marL="1314450" lvl="2" indent="-400050" algn="l">
                        <a:buFont typeface="+mj-lt"/>
                        <a:buAutoNum type="romanLcPeriod"/>
                      </a:pPr>
                      <a:r>
                        <a:rPr lang="fr-CA" sz="1400" baseline="0" noProof="0" dirty="0" smtClean="0"/>
                        <a:t>mutuel en classe;</a:t>
                      </a:r>
                    </a:p>
                    <a:p>
                      <a:pPr marL="1314450" lvl="2" indent="-400050" algn="l">
                        <a:buFont typeface="+mj-lt"/>
                        <a:buAutoNum type="romanLcPeriod"/>
                      </a:pPr>
                      <a:r>
                        <a:rPr lang="fr-CA" sz="1400" baseline="0" noProof="0" dirty="0" smtClean="0"/>
                        <a:t>examen de topographie et; </a:t>
                      </a:r>
                    </a:p>
                    <a:p>
                      <a:pPr marL="1314450" lvl="2" indent="-400050" algn="l">
                        <a:buFont typeface="+mj-lt"/>
                        <a:buAutoNum type="romanLcPeriod"/>
                      </a:pPr>
                      <a:r>
                        <a:rPr lang="fr-CA" sz="1400" baseline="0" noProof="0" dirty="0" smtClean="0"/>
                        <a:t>test de nœuds.</a:t>
                      </a:r>
                    </a:p>
                    <a:p>
                      <a:pPr marL="342900" lvl="0" indent="-342900" algn="l">
                        <a:buFont typeface="Arial" pitchFamily="34" charset="0"/>
                        <a:buChar char="•"/>
                      </a:pPr>
                      <a:r>
                        <a:rPr lang="fr-CA" sz="1400" baseline="0" noProof="0" dirty="0" smtClean="0"/>
                        <a:t>Système basé sur les </a:t>
                      </a:r>
                      <a:r>
                        <a:rPr lang="fr-CA" sz="1400" b="1" baseline="0" noProof="0" dirty="0" smtClean="0"/>
                        <a:t>connaissances</a:t>
                      </a:r>
                      <a:r>
                        <a:rPr lang="fr-CA" sz="1400" baseline="0" noProof="0" dirty="0" smtClean="0"/>
                        <a:t> et les </a:t>
                      </a:r>
                      <a:r>
                        <a:rPr lang="fr-CA" sz="1400" b="1" baseline="0" noProof="0" dirty="0" smtClean="0"/>
                        <a:t>compétences</a:t>
                      </a:r>
                      <a:endParaRPr lang="fr-CA" sz="1400" baseline="0" noProof="0" dirty="0" smtClean="0"/>
                    </a:p>
                    <a:p>
                      <a:pPr marL="342900" lvl="0" indent="-342900" algn="l">
                        <a:buFont typeface="Arial" pitchFamily="34" charset="0"/>
                        <a:buChar char="•"/>
                      </a:pPr>
                      <a:r>
                        <a:rPr lang="en-CA" sz="1400" baseline="0" noProof="0" dirty="0" err="1" smtClean="0"/>
                        <a:t>Finalité</a:t>
                      </a:r>
                      <a:r>
                        <a:rPr lang="en-CA" sz="1400" baseline="0" noProof="0" dirty="0" smtClean="0"/>
                        <a:t>: former des cadets </a:t>
                      </a:r>
                      <a:r>
                        <a:rPr lang="en-CA" sz="1400" b="1" baseline="0" noProof="0" dirty="0" err="1" smtClean="0"/>
                        <a:t>instructeurs</a:t>
                      </a:r>
                      <a:endParaRPr lang="fr-CA" sz="1400" b="1" baseline="0" noProof="0" dirty="0" smtClean="0"/>
                    </a:p>
                  </a:txBody>
                  <a:tcPr/>
                </a:tc>
                <a:tc>
                  <a:txBody>
                    <a:bodyPr/>
                    <a:lstStyle/>
                    <a:p>
                      <a:pPr marL="342900" lvl="0" indent="-342900" algn="l">
                        <a:buFont typeface="Arial" pitchFamily="34" charset="0"/>
                        <a:buChar char="•"/>
                      </a:pPr>
                      <a:r>
                        <a:rPr lang="fr-CA" sz="1400" baseline="0" noProof="0" dirty="0" smtClean="0"/>
                        <a:t>Commence à partir du niveau Or</a:t>
                      </a:r>
                    </a:p>
                    <a:p>
                      <a:pPr marL="342900" lvl="0" indent="-342900" algn="l">
                        <a:buFont typeface="Arial" pitchFamily="34" charset="0"/>
                        <a:buChar char="•"/>
                      </a:pPr>
                      <a:r>
                        <a:rPr lang="fr-CA" sz="1400" b="1" baseline="0" noProof="0" dirty="0" smtClean="0"/>
                        <a:t>Processus continu</a:t>
                      </a:r>
                      <a:r>
                        <a:rPr lang="fr-CA" sz="1400" baseline="0" noProof="0" dirty="0" smtClean="0"/>
                        <a:t>, c’est-à-dire qui vous suit durant toute votre carrière de cadet</a:t>
                      </a:r>
                    </a:p>
                    <a:p>
                      <a:pPr marL="342900" lvl="0" indent="-342900" algn="l">
                        <a:buFont typeface="Arial" pitchFamily="34" charset="0"/>
                        <a:buChar char="•"/>
                      </a:pPr>
                      <a:r>
                        <a:rPr lang="en-CA" sz="1400" baseline="0" noProof="0" dirty="0" smtClean="0"/>
                        <a:t>4 </a:t>
                      </a:r>
                      <a:r>
                        <a:rPr lang="en-CA" sz="1400" baseline="0" noProof="0" dirty="0" err="1" smtClean="0"/>
                        <a:t>niveaux</a:t>
                      </a:r>
                      <a:r>
                        <a:rPr lang="en-CA" sz="1400" baseline="0" noProof="0" dirty="0" smtClean="0"/>
                        <a:t> de qualifications (de 1 à 4)</a:t>
                      </a:r>
                    </a:p>
                    <a:p>
                      <a:pPr marL="342900" lvl="0" indent="-342900" algn="l">
                        <a:buFont typeface="Arial" pitchFamily="34" charset="0"/>
                        <a:buChar char="•"/>
                      </a:pPr>
                      <a:r>
                        <a:rPr lang="en-CA" sz="1400" baseline="0" noProof="0" dirty="0" err="1" smtClean="0"/>
                        <a:t>Système</a:t>
                      </a:r>
                      <a:r>
                        <a:rPr lang="en-CA" sz="1400" baseline="0" noProof="0" dirty="0" smtClean="0"/>
                        <a:t> de </a:t>
                      </a:r>
                      <a:r>
                        <a:rPr lang="en-CA" sz="1400" baseline="0" noProof="0" dirty="0" err="1" smtClean="0"/>
                        <a:t>pointage</a:t>
                      </a:r>
                      <a:r>
                        <a:rPr lang="en-CA" sz="1400" baseline="0" noProof="0" dirty="0" smtClean="0"/>
                        <a:t>: </a:t>
                      </a:r>
                      <a:r>
                        <a:rPr lang="en-CA" sz="1400" baseline="0" noProof="0" dirty="0" err="1" smtClean="0"/>
                        <a:t>lorsque</a:t>
                      </a:r>
                      <a:r>
                        <a:rPr lang="en-CA" sz="1400" baseline="0" noProof="0" dirty="0" smtClean="0"/>
                        <a:t> </a:t>
                      </a:r>
                      <a:r>
                        <a:rPr lang="en-CA" sz="1400" baseline="0" noProof="0" dirty="0" err="1" smtClean="0"/>
                        <a:t>vous</a:t>
                      </a:r>
                      <a:r>
                        <a:rPr lang="en-CA" sz="1400" baseline="0" noProof="0" dirty="0" smtClean="0"/>
                        <a:t> </a:t>
                      </a:r>
                      <a:r>
                        <a:rPr lang="en-CA" sz="1400" baseline="0" noProof="0" dirty="0" err="1" smtClean="0"/>
                        <a:t>atteignez</a:t>
                      </a:r>
                      <a:r>
                        <a:rPr lang="en-CA" sz="1400" baseline="0" noProof="0" dirty="0" smtClean="0"/>
                        <a:t> un certain </a:t>
                      </a:r>
                      <a:r>
                        <a:rPr lang="en-CA" sz="1400" baseline="0" noProof="0" dirty="0" err="1" smtClean="0"/>
                        <a:t>nombre</a:t>
                      </a:r>
                      <a:r>
                        <a:rPr lang="en-CA" sz="1400" baseline="0" noProof="0" dirty="0" smtClean="0"/>
                        <a:t> de points, </a:t>
                      </a:r>
                      <a:r>
                        <a:rPr lang="en-CA" sz="1400" baseline="0" noProof="0" dirty="0" err="1" smtClean="0"/>
                        <a:t>vous</a:t>
                      </a:r>
                      <a:r>
                        <a:rPr lang="en-CA" sz="1400" baseline="0" noProof="0" dirty="0" smtClean="0"/>
                        <a:t> </a:t>
                      </a:r>
                      <a:r>
                        <a:rPr lang="en-CA" sz="1400" baseline="0" noProof="0" dirty="0" err="1" smtClean="0"/>
                        <a:t>êtes</a:t>
                      </a:r>
                      <a:r>
                        <a:rPr lang="en-CA" sz="1400" baseline="0" noProof="0" dirty="0" smtClean="0"/>
                        <a:t> </a:t>
                      </a:r>
                      <a:r>
                        <a:rPr lang="en-CA" sz="1400" baseline="0" noProof="0" dirty="0" err="1" smtClean="0"/>
                        <a:t>éligibles</a:t>
                      </a:r>
                      <a:r>
                        <a:rPr lang="en-CA" sz="1400" baseline="0" noProof="0" dirty="0" smtClean="0"/>
                        <a:t> à passer au </a:t>
                      </a:r>
                      <a:r>
                        <a:rPr lang="en-CA" sz="1400" baseline="0" noProof="0" dirty="0" err="1" smtClean="0"/>
                        <a:t>niveau</a:t>
                      </a:r>
                      <a:r>
                        <a:rPr lang="en-CA" sz="1400" baseline="0" noProof="0" dirty="0" smtClean="0"/>
                        <a:t> </a:t>
                      </a:r>
                      <a:r>
                        <a:rPr lang="en-CA" sz="1400" baseline="0" noProof="0" dirty="0" err="1" smtClean="0"/>
                        <a:t>suivant</a:t>
                      </a:r>
                      <a:r>
                        <a:rPr lang="en-CA" sz="1400" baseline="0" noProof="0" dirty="0" smtClean="0"/>
                        <a:t>.</a:t>
                      </a:r>
                    </a:p>
                    <a:p>
                      <a:pPr marL="342900" lvl="0" indent="-342900" algn="l">
                        <a:buFont typeface="Arial" pitchFamily="34" charset="0"/>
                        <a:buChar char="•"/>
                      </a:pPr>
                      <a:r>
                        <a:rPr lang="en-CA" sz="1400" baseline="0" noProof="0" dirty="0" err="1" smtClean="0"/>
                        <a:t>Système</a:t>
                      </a:r>
                      <a:r>
                        <a:rPr lang="en-CA" sz="1400" baseline="0" noProof="0" dirty="0" smtClean="0"/>
                        <a:t> </a:t>
                      </a:r>
                      <a:r>
                        <a:rPr lang="en-CA" sz="1400" baseline="0" noProof="0" dirty="0" err="1" smtClean="0"/>
                        <a:t>basé</a:t>
                      </a:r>
                      <a:r>
                        <a:rPr lang="en-CA" sz="1400" baseline="0" noProof="0" dirty="0" smtClean="0"/>
                        <a:t> </a:t>
                      </a:r>
                      <a:r>
                        <a:rPr lang="en-CA" sz="1400" baseline="0" noProof="0" dirty="0" err="1" smtClean="0"/>
                        <a:t>sur</a:t>
                      </a:r>
                      <a:r>
                        <a:rPr lang="en-CA" sz="1400" baseline="0" noProof="0" dirty="0" smtClean="0"/>
                        <a:t> la </a:t>
                      </a:r>
                      <a:r>
                        <a:rPr lang="en-CA" sz="1400" b="1" baseline="0" noProof="0" dirty="0" smtClean="0"/>
                        <a:t>participation</a:t>
                      </a:r>
                      <a:r>
                        <a:rPr lang="en-CA" sz="1400" baseline="0" noProof="0" dirty="0" smtClean="0"/>
                        <a:t> des cadets aux </a:t>
                      </a:r>
                      <a:r>
                        <a:rPr lang="en-CA" sz="1400" baseline="0" noProof="0" dirty="0" err="1" smtClean="0"/>
                        <a:t>différents</a:t>
                      </a:r>
                      <a:r>
                        <a:rPr lang="en-CA" sz="1400" baseline="0" noProof="0" dirty="0" smtClean="0"/>
                        <a:t> programmes</a:t>
                      </a:r>
                    </a:p>
                    <a:p>
                      <a:pPr marL="342900" lvl="0" indent="-342900" algn="l">
                        <a:buFont typeface="Arial" pitchFamily="34" charset="0"/>
                        <a:buChar char="•"/>
                      </a:pPr>
                      <a:r>
                        <a:rPr lang="en-CA" sz="1400" baseline="0" noProof="0" dirty="0" err="1" smtClean="0"/>
                        <a:t>Finalité</a:t>
                      </a:r>
                      <a:r>
                        <a:rPr lang="en-CA" sz="1400" baseline="0" noProof="0" dirty="0" smtClean="0"/>
                        <a:t>: </a:t>
                      </a:r>
                      <a:r>
                        <a:rPr lang="en-CA" sz="1400" baseline="0" noProof="0" dirty="0" err="1" smtClean="0"/>
                        <a:t>permettre</a:t>
                      </a:r>
                      <a:r>
                        <a:rPr lang="en-CA" sz="1400" baseline="0" noProof="0" dirty="0" smtClean="0"/>
                        <a:t> au cadet senior de continuer à </a:t>
                      </a:r>
                      <a:r>
                        <a:rPr lang="en-CA" sz="1400" b="1" baseline="0" noProof="0" dirty="0" err="1" smtClean="0"/>
                        <a:t>exceller</a:t>
                      </a:r>
                      <a:r>
                        <a:rPr lang="en-CA" sz="1400" b="0" baseline="0" noProof="0" dirty="0" smtClean="0"/>
                        <a:t> et </a:t>
                      </a:r>
                      <a:r>
                        <a:rPr lang="en-CA" sz="1400" b="0" baseline="0" noProof="0" dirty="0" err="1" smtClean="0"/>
                        <a:t>ce</a:t>
                      </a:r>
                      <a:r>
                        <a:rPr lang="en-CA" sz="1400" b="0" baseline="0" noProof="0" dirty="0" smtClean="0"/>
                        <a:t>, </a:t>
                      </a:r>
                      <a:r>
                        <a:rPr lang="en-CA" sz="1400" b="0" baseline="0" noProof="0" dirty="0" err="1" smtClean="0"/>
                        <a:t>même</a:t>
                      </a:r>
                      <a:r>
                        <a:rPr lang="en-CA" sz="1400" b="0" baseline="0" noProof="0" dirty="0" smtClean="0"/>
                        <a:t> après 6 </a:t>
                      </a:r>
                      <a:r>
                        <a:rPr lang="en-CA" sz="1400" b="0" baseline="0" noProof="0" dirty="0" err="1" smtClean="0"/>
                        <a:t>ans</a:t>
                      </a:r>
                      <a:r>
                        <a:rPr lang="en-CA" sz="1400" b="0" baseline="0" noProof="0" dirty="0" smtClean="0"/>
                        <a:t> de service.</a:t>
                      </a:r>
                      <a:endParaRPr lang="fr-CA" sz="1400" baseline="0" noProof="0" dirty="0" smtClean="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b="1" dirty="0" smtClean="0"/>
              <a:t>Les </a:t>
            </a:r>
            <a:r>
              <a:rPr lang="en-CA" b="1" dirty="0" err="1" smtClean="0"/>
              <a:t>niveaux</a:t>
            </a:r>
            <a:r>
              <a:rPr lang="en-CA" b="1" dirty="0" smtClean="0"/>
              <a:t> de </a:t>
            </a:r>
            <a:r>
              <a:rPr lang="en-CA" b="1" dirty="0" err="1" smtClean="0"/>
              <a:t>l’ENE</a:t>
            </a:r>
            <a:endParaRPr lang="fr-CA" b="1" dirty="0"/>
          </a:p>
        </p:txBody>
      </p:sp>
      <p:sp>
        <p:nvSpPr>
          <p:cNvPr id="4" name="Text Placeholder 3"/>
          <p:cNvSpPr>
            <a:spLocks noGrp="1"/>
          </p:cNvSpPr>
          <p:nvPr>
            <p:ph type="body" idx="1"/>
          </p:nvPr>
        </p:nvSpPr>
        <p:spPr>
          <a:xfrm>
            <a:off x="1959024" y="3756911"/>
            <a:ext cx="2458616" cy="2592288"/>
          </a:xfrm>
        </p:spPr>
        <p:txBody>
          <a:bodyPr>
            <a:normAutofit fontScale="92500" lnSpcReduction="10000"/>
          </a:bodyPr>
          <a:lstStyle/>
          <a:p>
            <a:r>
              <a:rPr lang="en-CA" dirty="0" err="1" smtClean="0"/>
              <a:t>Niveau</a:t>
            </a:r>
            <a:r>
              <a:rPr lang="en-CA" dirty="0" smtClean="0"/>
              <a:t> 1</a:t>
            </a:r>
          </a:p>
          <a:p>
            <a:endParaRPr lang="en-CA" dirty="0" smtClean="0"/>
          </a:p>
          <a:p>
            <a:r>
              <a:rPr lang="en-CA" dirty="0" err="1" smtClean="0"/>
              <a:t>Niveau</a:t>
            </a:r>
            <a:r>
              <a:rPr lang="en-CA" dirty="0" smtClean="0"/>
              <a:t> </a:t>
            </a:r>
            <a:r>
              <a:rPr lang="en-CA" dirty="0" err="1" smtClean="0"/>
              <a:t>requis</a:t>
            </a:r>
            <a:r>
              <a:rPr lang="en-CA" dirty="0" smtClean="0"/>
              <a:t>: Formation </a:t>
            </a:r>
            <a:r>
              <a:rPr lang="en-CA" dirty="0" err="1" smtClean="0"/>
              <a:t>d’Étoile</a:t>
            </a:r>
            <a:r>
              <a:rPr lang="en-CA" dirty="0" smtClean="0"/>
              <a:t> Or</a:t>
            </a:r>
          </a:p>
          <a:p>
            <a:r>
              <a:rPr lang="en-CA" dirty="0" smtClean="0"/>
              <a:t>Points </a:t>
            </a:r>
            <a:r>
              <a:rPr lang="en-CA" dirty="0" err="1" smtClean="0"/>
              <a:t>requis</a:t>
            </a:r>
            <a:r>
              <a:rPr lang="en-CA" dirty="0" smtClean="0"/>
              <a:t>: 450 points</a:t>
            </a:r>
            <a:endParaRPr lang="fr-CA" dirty="0"/>
          </a:p>
        </p:txBody>
      </p:sp>
      <p:pic>
        <p:nvPicPr>
          <p:cNvPr id="7" name="Content Placeholder 6" descr="ENE1.jpg"/>
          <p:cNvPicPr>
            <a:picLocks noGrp="1" noChangeAspect="1"/>
          </p:cNvPicPr>
          <p:nvPr>
            <p:ph sz="quarter" idx="2"/>
          </p:nvPr>
        </p:nvPicPr>
        <p:blipFill>
          <a:blip r:embed="rId2" cstate="print"/>
          <a:stretch>
            <a:fillRect/>
          </a:stretch>
        </p:blipFill>
        <p:spPr>
          <a:xfrm>
            <a:off x="2051720" y="1682203"/>
            <a:ext cx="1800200" cy="1815853"/>
          </a:xfrm>
        </p:spPr>
      </p:pic>
      <p:sp>
        <p:nvSpPr>
          <p:cNvPr id="10" name="Text Placeholder 3"/>
          <p:cNvSpPr>
            <a:spLocks noGrp="1"/>
          </p:cNvSpPr>
          <p:nvPr>
            <p:ph type="body" idx="1"/>
          </p:nvPr>
        </p:nvSpPr>
        <p:spPr>
          <a:xfrm>
            <a:off x="4705672" y="3724782"/>
            <a:ext cx="2458616" cy="2592288"/>
          </a:xfrm>
        </p:spPr>
        <p:txBody>
          <a:bodyPr>
            <a:normAutofit fontScale="92500" lnSpcReduction="10000"/>
          </a:bodyPr>
          <a:lstStyle/>
          <a:p>
            <a:r>
              <a:rPr lang="en-CA" dirty="0" err="1" smtClean="0"/>
              <a:t>Niveau</a:t>
            </a:r>
            <a:r>
              <a:rPr lang="en-CA" dirty="0" smtClean="0"/>
              <a:t> 2</a:t>
            </a:r>
          </a:p>
          <a:p>
            <a:endParaRPr lang="en-CA" dirty="0" smtClean="0"/>
          </a:p>
          <a:p>
            <a:r>
              <a:rPr lang="en-CA" dirty="0" err="1" smtClean="0"/>
              <a:t>Niveau</a:t>
            </a:r>
            <a:r>
              <a:rPr lang="en-CA" dirty="0" smtClean="0"/>
              <a:t> </a:t>
            </a:r>
            <a:r>
              <a:rPr lang="en-CA" dirty="0" err="1" smtClean="0"/>
              <a:t>requis</a:t>
            </a:r>
            <a:r>
              <a:rPr lang="en-CA" dirty="0" smtClean="0"/>
              <a:t>: Formation de Cadet-maître</a:t>
            </a:r>
          </a:p>
          <a:p>
            <a:r>
              <a:rPr lang="en-CA" dirty="0" smtClean="0"/>
              <a:t>Points </a:t>
            </a:r>
            <a:r>
              <a:rPr lang="en-CA" dirty="0" err="1" smtClean="0"/>
              <a:t>requis</a:t>
            </a:r>
            <a:r>
              <a:rPr lang="en-CA" dirty="0" smtClean="0"/>
              <a:t>: 750 points</a:t>
            </a:r>
            <a:endParaRPr lang="fr-CA" dirty="0"/>
          </a:p>
        </p:txBody>
      </p:sp>
      <p:pic>
        <p:nvPicPr>
          <p:cNvPr id="8" name="Content Placeholder 7" descr="ENE2.jpg"/>
          <p:cNvPicPr>
            <a:picLocks noGrp="1" noChangeAspect="1"/>
          </p:cNvPicPr>
          <p:nvPr>
            <p:ph sz="quarter" idx="2"/>
          </p:nvPr>
        </p:nvPicPr>
        <p:blipFill>
          <a:blip r:embed="rId3" cstate="print"/>
          <a:stretch>
            <a:fillRect/>
          </a:stretch>
        </p:blipFill>
        <p:spPr>
          <a:xfrm>
            <a:off x="4704824" y="1665089"/>
            <a:ext cx="1883400" cy="1835919"/>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b="1" dirty="0" smtClean="0"/>
              <a:t>Les </a:t>
            </a:r>
            <a:r>
              <a:rPr lang="en-CA" b="1" dirty="0" err="1" smtClean="0"/>
              <a:t>niveaux</a:t>
            </a:r>
            <a:r>
              <a:rPr lang="en-CA" b="1" dirty="0" smtClean="0"/>
              <a:t> de </a:t>
            </a:r>
            <a:r>
              <a:rPr lang="en-CA" b="1" dirty="0" err="1" smtClean="0"/>
              <a:t>l’ENE</a:t>
            </a:r>
            <a:endParaRPr lang="fr-CA" b="1" dirty="0"/>
          </a:p>
        </p:txBody>
      </p:sp>
      <p:sp>
        <p:nvSpPr>
          <p:cNvPr id="4" name="Text Placeholder 3"/>
          <p:cNvSpPr>
            <a:spLocks noGrp="1"/>
          </p:cNvSpPr>
          <p:nvPr>
            <p:ph type="body" idx="1"/>
          </p:nvPr>
        </p:nvSpPr>
        <p:spPr>
          <a:xfrm>
            <a:off x="1959024" y="3756911"/>
            <a:ext cx="2458616" cy="2592288"/>
          </a:xfrm>
        </p:spPr>
        <p:txBody>
          <a:bodyPr>
            <a:normAutofit/>
          </a:bodyPr>
          <a:lstStyle/>
          <a:p>
            <a:r>
              <a:rPr lang="en-CA" dirty="0" err="1" smtClean="0"/>
              <a:t>Niveau</a:t>
            </a:r>
            <a:r>
              <a:rPr lang="en-CA" dirty="0" smtClean="0"/>
              <a:t> 3</a:t>
            </a:r>
          </a:p>
          <a:p>
            <a:endParaRPr lang="en-CA" dirty="0" smtClean="0"/>
          </a:p>
          <a:p>
            <a:r>
              <a:rPr lang="en-CA" dirty="0" err="1" smtClean="0"/>
              <a:t>Niveau</a:t>
            </a:r>
            <a:r>
              <a:rPr lang="en-CA" dirty="0" smtClean="0"/>
              <a:t> </a:t>
            </a:r>
            <a:r>
              <a:rPr lang="en-CA" dirty="0" err="1" smtClean="0"/>
              <a:t>requis</a:t>
            </a:r>
            <a:r>
              <a:rPr lang="en-CA" dirty="0" smtClean="0"/>
              <a:t>: Cadet-maître</a:t>
            </a:r>
          </a:p>
          <a:p>
            <a:r>
              <a:rPr lang="en-CA" dirty="0" smtClean="0"/>
              <a:t>Points </a:t>
            </a:r>
            <a:r>
              <a:rPr lang="en-CA" dirty="0" err="1" smtClean="0"/>
              <a:t>requis</a:t>
            </a:r>
            <a:r>
              <a:rPr lang="en-CA" dirty="0" smtClean="0"/>
              <a:t>: 900 points</a:t>
            </a:r>
            <a:endParaRPr lang="fr-CA" dirty="0"/>
          </a:p>
        </p:txBody>
      </p:sp>
      <p:pic>
        <p:nvPicPr>
          <p:cNvPr id="7" name="Content Placeholder 6" descr="ENE3.jpg"/>
          <p:cNvPicPr>
            <a:picLocks noGrp="1" noChangeAspect="1"/>
          </p:cNvPicPr>
          <p:nvPr>
            <p:ph sz="quarter" idx="2"/>
          </p:nvPr>
        </p:nvPicPr>
        <p:blipFill>
          <a:blip r:embed="rId2" cstate="print"/>
          <a:stretch>
            <a:fillRect/>
          </a:stretch>
        </p:blipFill>
        <p:spPr>
          <a:xfrm>
            <a:off x="1985374" y="1628800"/>
            <a:ext cx="1917599" cy="1869256"/>
          </a:xfrm>
        </p:spPr>
      </p:pic>
      <p:sp>
        <p:nvSpPr>
          <p:cNvPr id="10" name="Text Placeholder 3"/>
          <p:cNvSpPr>
            <a:spLocks noGrp="1"/>
          </p:cNvSpPr>
          <p:nvPr>
            <p:ph type="body" idx="1"/>
          </p:nvPr>
        </p:nvSpPr>
        <p:spPr>
          <a:xfrm>
            <a:off x="4705672" y="3724782"/>
            <a:ext cx="2458616" cy="2592288"/>
          </a:xfrm>
        </p:spPr>
        <p:txBody>
          <a:bodyPr>
            <a:normAutofit/>
          </a:bodyPr>
          <a:lstStyle/>
          <a:p>
            <a:r>
              <a:rPr lang="en-CA" dirty="0" err="1" smtClean="0"/>
              <a:t>Niveau</a:t>
            </a:r>
            <a:r>
              <a:rPr lang="en-CA" dirty="0" smtClean="0"/>
              <a:t> 4</a:t>
            </a:r>
          </a:p>
          <a:p>
            <a:endParaRPr lang="en-CA" dirty="0" smtClean="0"/>
          </a:p>
          <a:p>
            <a:r>
              <a:rPr lang="en-CA" dirty="0" err="1" smtClean="0"/>
              <a:t>Niveau</a:t>
            </a:r>
            <a:r>
              <a:rPr lang="en-CA" dirty="0" smtClean="0"/>
              <a:t> </a:t>
            </a:r>
            <a:r>
              <a:rPr lang="en-CA" dirty="0" err="1" smtClean="0"/>
              <a:t>requis</a:t>
            </a:r>
            <a:r>
              <a:rPr lang="en-CA" dirty="0" smtClean="0"/>
              <a:t>: Cadet-maître</a:t>
            </a:r>
          </a:p>
          <a:p>
            <a:r>
              <a:rPr lang="en-CA" dirty="0" smtClean="0"/>
              <a:t>Points </a:t>
            </a:r>
            <a:r>
              <a:rPr lang="en-CA" dirty="0" err="1" smtClean="0"/>
              <a:t>requis</a:t>
            </a:r>
            <a:r>
              <a:rPr lang="en-CA" dirty="0" smtClean="0"/>
              <a:t>: 1000 points</a:t>
            </a:r>
            <a:endParaRPr lang="fr-CA" dirty="0"/>
          </a:p>
        </p:txBody>
      </p:sp>
      <p:pic>
        <p:nvPicPr>
          <p:cNvPr id="8" name="Content Placeholder 7" descr="ENE4.jpg"/>
          <p:cNvPicPr>
            <a:picLocks noGrp="1" noChangeAspect="1"/>
          </p:cNvPicPr>
          <p:nvPr>
            <p:ph sz="quarter" idx="2"/>
          </p:nvPr>
        </p:nvPicPr>
        <p:blipFill>
          <a:blip r:embed="rId3" cstate="print"/>
          <a:stretch>
            <a:fillRect/>
          </a:stretch>
        </p:blipFill>
        <p:spPr>
          <a:xfrm>
            <a:off x="4730626" y="1643410"/>
            <a:ext cx="1857598" cy="185759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À quoi </a:t>
            </a:r>
            <a:r>
              <a:rPr lang="en-CA" b="1" dirty="0" err="1" smtClean="0"/>
              <a:t>sert</a:t>
            </a:r>
            <a:r>
              <a:rPr lang="en-CA" b="1" dirty="0" smtClean="0"/>
              <a:t> </a:t>
            </a:r>
            <a:r>
              <a:rPr lang="en-CA" b="1" dirty="0" err="1" smtClean="0"/>
              <a:t>l’ENE</a:t>
            </a:r>
            <a:r>
              <a:rPr lang="en-CA" b="1" dirty="0" smtClean="0"/>
              <a:t>??</a:t>
            </a:r>
            <a:endParaRPr lang="fr-CA" b="1" dirty="0"/>
          </a:p>
        </p:txBody>
      </p:sp>
      <p:sp>
        <p:nvSpPr>
          <p:cNvPr id="7" name="Content Placeholder 6"/>
          <p:cNvSpPr>
            <a:spLocks noGrp="1"/>
          </p:cNvSpPr>
          <p:nvPr>
            <p:ph idx="1"/>
          </p:nvPr>
        </p:nvSpPr>
        <p:spPr/>
        <p:txBody>
          <a:bodyPr/>
          <a:lstStyle/>
          <a:p>
            <a:r>
              <a:rPr lang="fr-CA" dirty="0" smtClean="0"/>
              <a:t>Niveau local</a:t>
            </a:r>
          </a:p>
          <a:p>
            <a:pPr lvl="1">
              <a:buFont typeface="Wingdings" pitchFamily="2" charset="2"/>
              <a:buChar char="§"/>
            </a:pPr>
            <a:r>
              <a:rPr lang="fr-CA" dirty="0" smtClean="0"/>
              <a:t>Lié intimement au programme d’instruction local des cadets.</a:t>
            </a:r>
          </a:p>
          <a:p>
            <a:pPr lvl="1">
              <a:buFont typeface="Wingdings" pitchFamily="2" charset="2"/>
              <a:buChar char="§"/>
            </a:pPr>
            <a:r>
              <a:rPr lang="fr-CA" dirty="0" smtClean="0"/>
              <a:t>Sert à stimuler la participation active des cadets seniors aux différentes activités proposées par le Corps de Cadets et aux différents programmes afférents au Mouvement des Cadets.</a:t>
            </a:r>
          </a:p>
          <a:p>
            <a:pPr lvl="1">
              <a:buFont typeface="Wingdings" pitchFamily="2" charset="2"/>
              <a:buChar char="§"/>
            </a:pPr>
            <a:r>
              <a:rPr lang="fr-CA" dirty="0" smtClean="0"/>
              <a:t>Système efficace d’évaluation du cadet senior (promotions et trophées)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À quoi </a:t>
            </a:r>
            <a:r>
              <a:rPr lang="en-CA" b="1" dirty="0" err="1" smtClean="0"/>
              <a:t>sert</a:t>
            </a:r>
            <a:r>
              <a:rPr lang="en-CA" b="1" dirty="0" smtClean="0"/>
              <a:t> </a:t>
            </a:r>
            <a:r>
              <a:rPr lang="en-CA" b="1" dirty="0" err="1" smtClean="0"/>
              <a:t>l’ENE</a:t>
            </a:r>
            <a:r>
              <a:rPr lang="en-CA" b="1" dirty="0" smtClean="0"/>
              <a:t>??</a:t>
            </a:r>
            <a:endParaRPr lang="fr-CA" b="1" dirty="0"/>
          </a:p>
        </p:txBody>
      </p:sp>
      <p:sp>
        <p:nvSpPr>
          <p:cNvPr id="3" name="Content Placeholder 2"/>
          <p:cNvSpPr>
            <a:spLocks noGrp="1"/>
          </p:cNvSpPr>
          <p:nvPr>
            <p:ph idx="1"/>
          </p:nvPr>
        </p:nvSpPr>
        <p:spPr/>
        <p:txBody>
          <a:bodyPr/>
          <a:lstStyle/>
          <a:p>
            <a:r>
              <a:rPr lang="fr-CA" dirty="0" smtClean="0"/>
              <a:t>Niveau régional et national</a:t>
            </a:r>
          </a:p>
          <a:p>
            <a:pPr lvl="1">
              <a:buFont typeface="Wingdings" pitchFamily="2" charset="2"/>
              <a:buChar char="§"/>
            </a:pPr>
            <a:r>
              <a:rPr lang="fr-CA" dirty="0" smtClean="0"/>
              <a:t>La performance à l’ENE est pris fortement en ligne de compte pour toutes les activités à l’échelle régionale et nationale, tels que:</a:t>
            </a:r>
          </a:p>
          <a:p>
            <a:pPr marL="1264158" lvl="2" indent="-514350">
              <a:buFont typeface="+mj-lt"/>
              <a:buAutoNum type="romanLcPeriod"/>
            </a:pPr>
            <a:r>
              <a:rPr lang="fr-CA" dirty="0" smtClean="0"/>
              <a:t>Expéditions (régionales, nationales et internationales)</a:t>
            </a:r>
          </a:p>
          <a:p>
            <a:pPr marL="1264158" lvl="2" indent="-514350">
              <a:buFont typeface="+mj-lt"/>
              <a:buAutoNum type="romanLcPeriod"/>
            </a:pPr>
            <a:r>
              <a:rPr lang="fr-CA" dirty="0" smtClean="0"/>
              <a:t>Cours avancés et échanges internationaux</a:t>
            </a:r>
          </a:p>
          <a:p>
            <a:pPr marL="1264158" lvl="2" indent="-514350">
              <a:buFont typeface="+mj-lt"/>
              <a:buAutoNum type="romanLcPeriod"/>
            </a:pPr>
            <a:r>
              <a:rPr lang="fr-CA" dirty="0" smtClean="0"/>
              <a:t>Récompenses sur les camps d’été</a:t>
            </a:r>
          </a:p>
          <a:p>
            <a:pPr marL="1264158" lvl="2" indent="-514350">
              <a:buFont typeface="+mj-lt"/>
              <a:buAutoNum type="romanLcPeriod"/>
            </a:pPr>
            <a:r>
              <a:rPr lang="fr-CA" dirty="0" smtClean="0"/>
              <a:t>Autres…</a:t>
            </a:r>
            <a:endParaRPr lang="fr-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b="1" dirty="0" smtClean="0">
                <a:effectLst>
                  <a:outerShdw blurRad="38100" dist="38100" dir="2700000" algn="tl">
                    <a:srgbClr val="000000">
                      <a:alpha val="43137"/>
                    </a:srgbClr>
                  </a:outerShdw>
                </a:effectLst>
              </a:rPr>
              <a:t>Comment accumuler des points??</a:t>
            </a:r>
            <a:endParaRPr lang="fr-C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467600" cy="4997152"/>
          </a:xfrm>
        </p:spPr>
        <p:txBody>
          <a:bodyPr>
            <a:noAutofit/>
          </a:bodyPr>
          <a:lstStyle/>
          <a:p>
            <a:pPr>
              <a:buNone/>
            </a:pPr>
            <a:r>
              <a:rPr lang="fr-CA" sz="1200" dirty="0" smtClean="0"/>
              <a:t>	Il existe une multitude de façon d’accumuler des points pour l’ENE. En fait, presque tout ce que vous faites entre en ligne de compte dans le calcul des points. Dans cette section, nous allons décortiquer toutes les façons possible de maximiser son pointage.</a:t>
            </a:r>
          </a:p>
          <a:p>
            <a:pPr>
              <a:buNone/>
            </a:pPr>
            <a:endParaRPr lang="fr-CA" sz="1200" dirty="0" smtClean="0"/>
          </a:p>
          <a:p>
            <a:pPr marL="1019556" lvl="1" indent="-571500">
              <a:buFont typeface="+mj-lt"/>
              <a:buAutoNum type="romanUcPeriod"/>
              <a:defRPr/>
            </a:pPr>
            <a:r>
              <a:rPr lang="en-CA" sz="1200" dirty="0" smtClean="0"/>
              <a:t>Programme de </a:t>
            </a:r>
            <a:r>
              <a:rPr lang="en-CA" sz="1200" dirty="0" err="1" smtClean="0"/>
              <a:t>l’Étoile</a:t>
            </a:r>
            <a:r>
              <a:rPr lang="en-CA" sz="1200" dirty="0" smtClean="0"/>
              <a:t> Or</a:t>
            </a:r>
          </a:p>
          <a:p>
            <a:pPr marL="1019556" lvl="1" indent="-571500">
              <a:buFont typeface="+mj-lt"/>
              <a:buAutoNum type="romanUcPeriod"/>
              <a:defRPr/>
            </a:pPr>
            <a:r>
              <a:rPr lang="en-CA" sz="1200" dirty="0" smtClean="0"/>
              <a:t>Programme de Cadet-Maître</a:t>
            </a:r>
          </a:p>
          <a:p>
            <a:pPr marL="1019556" lvl="1" indent="-571500">
              <a:buFont typeface="+mj-lt"/>
              <a:buAutoNum type="romanUcPeriod"/>
              <a:defRPr/>
            </a:pPr>
            <a:r>
              <a:rPr lang="en-CA" sz="1200" dirty="0" err="1" smtClean="0"/>
              <a:t>Présence</a:t>
            </a:r>
            <a:r>
              <a:rPr lang="en-CA" sz="1200" dirty="0" smtClean="0"/>
              <a:t> aux </a:t>
            </a:r>
            <a:r>
              <a:rPr lang="en-CA" sz="1200" dirty="0" err="1" smtClean="0"/>
              <a:t>activités</a:t>
            </a:r>
            <a:endParaRPr lang="en-CA" sz="1200" dirty="0" smtClean="0"/>
          </a:p>
          <a:p>
            <a:pPr marL="1019556" lvl="1" indent="-571500">
              <a:buFont typeface="+mj-lt"/>
              <a:buAutoNum type="romanUcPeriod"/>
              <a:defRPr/>
            </a:pPr>
            <a:r>
              <a:rPr lang="en-CA" sz="1200" dirty="0" err="1" smtClean="0"/>
              <a:t>Expéditions</a:t>
            </a:r>
            <a:endParaRPr lang="en-CA" sz="1200" dirty="0" smtClean="0"/>
          </a:p>
          <a:p>
            <a:pPr marL="1019556" lvl="1" indent="-571500">
              <a:buFont typeface="+mj-lt"/>
              <a:buAutoNum type="romanUcPeriod"/>
              <a:defRPr/>
            </a:pPr>
            <a:r>
              <a:rPr lang="en-CA" sz="1200" dirty="0" smtClean="0"/>
              <a:t>Programme du </a:t>
            </a:r>
            <a:r>
              <a:rPr lang="en-CA" sz="1200" dirty="0" err="1" smtClean="0"/>
              <a:t>Duc</a:t>
            </a:r>
            <a:r>
              <a:rPr lang="en-CA" sz="1200" dirty="0" smtClean="0"/>
              <a:t> </a:t>
            </a:r>
            <a:r>
              <a:rPr lang="en-CA" sz="1200" dirty="0" err="1" smtClean="0"/>
              <a:t>d’Édimbourg</a:t>
            </a:r>
            <a:endParaRPr lang="en-CA" sz="1200" dirty="0" smtClean="0"/>
          </a:p>
          <a:p>
            <a:pPr marL="1019556" lvl="1" indent="-571500">
              <a:buFont typeface="+mj-lt"/>
              <a:buAutoNum type="romanUcPeriod"/>
              <a:defRPr/>
            </a:pPr>
            <a:r>
              <a:rPr lang="en-CA" sz="1200" dirty="0" smtClean="0"/>
              <a:t>NECPC</a:t>
            </a:r>
          </a:p>
          <a:p>
            <a:pPr marL="1019556" lvl="1" indent="-571500">
              <a:buFont typeface="+mj-lt"/>
              <a:buAutoNum type="romanUcPeriod"/>
              <a:defRPr/>
            </a:pPr>
            <a:r>
              <a:rPr lang="en-CA" sz="1200" dirty="0" err="1" smtClean="0"/>
              <a:t>Bénévolat</a:t>
            </a:r>
            <a:r>
              <a:rPr lang="en-CA" sz="1200" dirty="0" smtClean="0"/>
              <a:t> et implication </a:t>
            </a:r>
            <a:r>
              <a:rPr lang="en-CA" sz="1200" dirty="0" err="1" smtClean="0"/>
              <a:t>communautaire</a:t>
            </a:r>
            <a:endParaRPr lang="en-CA" sz="1200" dirty="0" smtClean="0"/>
          </a:p>
          <a:p>
            <a:pPr marL="1019556" lvl="1" indent="-571500">
              <a:buFont typeface="+mj-lt"/>
              <a:buAutoNum type="romanUcPeriod"/>
              <a:defRPr/>
            </a:pPr>
            <a:r>
              <a:rPr lang="en-CA" sz="1200" dirty="0" smtClean="0"/>
              <a:t>Qualification de </a:t>
            </a:r>
            <a:r>
              <a:rPr lang="en-CA" sz="1200" dirty="0" err="1" smtClean="0"/>
              <a:t>tir</a:t>
            </a:r>
            <a:endParaRPr lang="en-CA" sz="1200" dirty="0" smtClean="0"/>
          </a:p>
          <a:p>
            <a:pPr marL="1019556" lvl="1" indent="-571500">
              <a:buFont typeface="+mj-lt"/>
              <a:buAutoNum type="romanUcPeriod"/>
              <a:defRPr/>
            </a:pPr>
            <a:r>
              <a:rPr lang="en-CA" sz="1200" dirty="0" smtClean="0"/>
              <a:t>Qualification de </a:t>
            </a:r>
            <a:r>
              <a:rPr lang="en-CA" sz="1200" dirty="0" err="1" smtClean="0"/>
              <a:t>musique</a:t>
            </a:r>
            <a:endParaRPr lang="en-CA" sz="1200" dirty="0" smtClean="0"/>
          </a:p>
          <a:p>
            <a:pPr marL="1019556" lvl="1" indent="-571500">
              <a:buFont typeface="+mj-lt"/>
              <a:buAutoNum type="romanUcPeriod"/>
              <a:defRPr/>
            </a:pPr>
            <a:r>
              <a:rPr lang="en-CA" sz="1200" dirty="0" err="1" smtClean="0"/>
              <a:t>Équipes</a:t>
            </a:r>
            <a:r>
              <a:rPr lang="en-CA" sz="1200" dirty="0" smtClean="0"/>
              <a:t> de </a:t>
            </a:r>
            <a:r>
              <a:rPr lang="en-CA" sz="1200" dirty="0" err="1" smtClean="0"/>
              <a:t>compétition</a:t>
            </a:r>
            <a:r>
              <a:rPr lang="en-CA" sz="1200" dirty="0" smtClean="0"/>
              <a:t>/</a:t>
            </a:r>
            <a:r>
              <a:rPr lang="en-CA" sz="1200" dirty="0" err="1" smtClean="0"/>
              <a:t>démonstration</a:t>
            </a:r>
            <a:endParaRPr lang="en-CA" sz="1200" dirty="0" smtClean="0"/>
          </a:p>
          <a:p>
            <a:pPr marL="1019556" lvl="1" indent="-571500">
              <a:buFont typeface="+mj-lt"/>
              <a:buAutoNum type="romanUcPeriod"/>
              <a:defRPr/>
            </a:pPr>
            <a:r>
              <a:rPr lang="en-CA" sz="1200" dirty="0" smtClean="0"/>
              <a:t>Podium</a:t>
            </a:r>
          </a:p>
          <a:p>
            <a:pPr marL="1019556" lvl="1" indent="-571500">
              <a:buFont typeface="+mj-lt"/>
              <a:buAutoNum type="romanUcPeriod"/>
              <a:defRPr/>
            </a:pPr>
            <a:r>
              <a:rPr lang="en-CA" sz="1200" dirty="0" smtClean="0"/>
              <a:t>Prix Colonel Robert-</a:t>
            </a:r>
            <a:r>
              <a:rPr lang="en-CA" sz="1200" dirty="0" err="1" smtClean="0"/>
              <a:t>Perron</a:t>
            </a:r>
            <a:endParaRPr lang="en-CA" sz="1200" dirty="0" smtClean="0"/>
          </a:p>
          <a:p>
            <a:pPr marL="1019556" lvl="1" indent="-571500">
              <a:buFont typeface="+mj-lt"/>
              <a:buAutoNum type="romanUcPeriod"/>
              <a:defRPr/>
            </a:pPr>
            <a:r>
              <a:rPr lang="en-CA" sz="1200" dirty="0" smtClean="0"/>
              <a:t>Discipline</a:t>
            </a:r>
          </a:p>
          <a:p>
            <a:pPr marL="717804" indent="-571500">
              <a:buNone/>
              <a:defRPr/>
            </a:pPr>
            <a:endParaRPr lang="en-CA" sz="1600" dirty="0" smtClean="0"/>
          </a:p>
          <a:p>
            <a:pPr marL="717804" indent="-571500">
              <a:buNone/>
              <a:defRPr/>
            </a:pPr>
            <a:r>
              <a:rPr lang="en-CA" sz="1200" dirty="0" smtClean="0"/>
              <a:t>	</a:t>
            </a:r>
            <a:r>
              <a:rPr lang="en-CA" sz="1100" dirty="0" smtClean="0"/>
              <a:t>* </a:t>
            </a:r>
            <a:r>
              <a:rPr lang="en-CA" sz="1100" dirty="0" err="1" smtClean="0"/>
              <a:t>Notez</a:t>
            </a:r>
            <a:r>
              <a:rPr lang="en-CA" sz="1100" dirty="0" smtClean="0"/>
              <a:t> </a:t>
            </a:r>
            <a:r>
              <a:rPr lang="en-CA" sz="1100" dirty="0" err="1" smtClean="0"/>
              <a:t>également</a:t>
            </a:r>
            <a:r>
              <a:rPr lang="en-CA" sz="1100" dirty="0" smtClean="0"/>
              <a:t> </a:t>
            </a:r>
            <a:r>
              <a:rPr lang="en-CA" sz="1100" dirty="0" err="1" smtClean="0"/>
              <a:t>que</a:t>
            </a:r>
            <a:r>
              <a:rPr lang="en-CA" sz="1100" dirty="0" smtClean="0"/>
              <a:t> </a:t>
            </a:r>
            <a:r>
              <a:rPr lang="en-CA" sz="1100" dirty="0" err="1" smtClean="0"/>
              <a:t>lorsque</a:t>
            </a:r>
            <a:r>
              <a:rPr lang="en-CA" sz="1100" dirty="0" smtClean="0"/>
              <a:t> </a:t>
            </a:r>
            <a:r>
              <a:rPr lang="en-CA" sz="1100" dirty="0" err="1" smtClean="0"/>
              <a:t>vous</a:t>
            </a:r>
            <a:r>
              <a:rPr lang="en-CA" sz="1100" dirty="0" smtClean="0"/>
              <a:t> </a:t>
            </a:r>
            <a:r>
              <a:rPr lang="en-CA" sz="1100" dirty="0" err="1" smtClean="0"/>
              <a:t>passez</a:t>
            </a:r>
            <a:r>
              <a:rPr lang="en-CA" sz="1100" dirty="0" smtClean="0"/>
              <a:t> d’un </a:t>
            </a:r>
            <a:r>
              <a:rPr lang="en-CA" sz="1100" dirty="0" err="1" smtClean="0"/>
              <a:t>niveau</a:t>
            </a:r>
            <a:r>
              <a:rPr lang="en-CA" sz="1100" dirty="0" smtClean="0"/>
              <a:t> à </a:t>
            </a:r>
            <a:r>
              <a:rPr lang="en-CA" sz="1100" dirty="0" err="1" smtClean="0"/>
              <a:t>l’autre</a:t>
            </a:r>
            <a:r>
              <a:rPr lang="en-CA" sz="1100" dirty="0" smtClean="0"/>
              <a:t>, </a:t>
            </a:r>
            <a:r>
              <a:rPr lang="en-CA" sz="1100" dirty="0" err="1" smtClean="0"/>
              <a:t>votre</a:t>
            </a:r>
            <a:r>
              <a:rPr lang="en-CA" sz="1100" dirty="0" smtClean="0"/>
              <a:t> </a:t>
            </a:r>
            <a:r>
              <a:rPr lang="en-CA" sz="1100" dirty="0" err="1" smtClean="0"/>
              <a:t>décompte</a:t>
            </a:r>
            <a:r>
              <a:rPr lang="en-CA" sz="1100" dirty="0" smtClean="0"/>
              <a:t> de points </a:t>
            </a:r>
            <a:r>
              <a:rPr lang="en-CA" sz="1100" dirty="0" err="1" smtClean="0"/>
              <a:t>est</a:t>
            </a:r>
            <a:r>
              <a:rPr lang="en-CA" sz="1100" dirty="0" smtClean="0"/>
              <a:t>  </a:t>
            </a:r>
            <a:r>
              <a:rPr lang="en-CA" sz="1100" dirty="0" err="1" smtClean="0"/>
              <a:t>automatiquement</a:t>
            </a:r>
            <a:r>
              <a:rPr lang="en-CA" sz="1100" dirty="0" smtClean="0"/>
              <a:t> </a:t>
            </a:r>
            <a:r>
              <a:rPr lang="en-CA" sz="1100" dirty="0" err="1" smtClean="0"/>
              <a:t>remis</a:t>
            </a:r>
            <a:r>
              <a:rPr lang="en-CA" sz="1100" dirty="0" smtClean="0"/>
              <a:t> à pour </a:t>
            </a:r>
            <a:r>
              <a:rPr lang="en-CA" sz="1100" dirty="0" err="1" smtClean="0"/>
              <a:t>chacune</a:t>
            </a:r>
            <a:r>
              <a:rPr lang="en-CA" sz="1100" dirty="0" smtClean="0"/>
              <a:t> des section. Par </a:t>
            </a:r>
            <a:r>
              <a:rPr lang="en-CA" sz="1100" dirty="0" err="1" smtClean="0"/>
              <a:t>exemple</a:t>
            </a:r>
            <a:r>
              <a:rPr lang="en-CA" sz="1100" dirty="0" smtClean="0"/>
              <a:t>, </a:t>
            </a:r>
            <a:r>
              <a:rPr lang="en-CA" sz="1100" dirty="0" err="1" smtClean="0"/>
              <a:t>si</a:t>
            </a:r>
            <a:r>
              <a:rPr lang="en-CA" sz="1100" dirty="0" smtClean="0"/>
              <a:t> </a:t>
            </a:r>
            <a:r>
              <a:rPr lang="en-CA" sz="1100" dirty="0" err="1" smtClean="0"/>
              <a:t>vous</a:t>
            </a:r>
            <a:r>
              <a:rPr lang="en-CA" sz="1100" dirty="0" smtClean="0"/>
              <a:t> </a:t>
            </a:r>
            <a:r>
              <a:rPr lang="en-CA" sz="1100" dirty="0" err="1" smtClean="0"/>
              <a:t>obtenez</a:t>
            </a:r>
            <a:r>
              <a:rPr lang="en-CA" sz="1100" dirty="0" smtClean="0"/>
              <a:t> </a:t>
            </a:r>
            <a:r>
              <a:rPr lang="en-CA" sz="1100" dirty="0" err="1" smtClean="0"/>
              <a:t>une</a:t>
            </a:r>
            <a:r>
              <a:rPr lang="en-CA" sz="1100" dirty="0" smtClean="0"/>
              <a:t> mention Excellence au </a:t>
            </a:r>
            <a:r>
              <a:rPr lang="en-CA" sz="1100" dirty="0" err="1" smtClean="0"/>
              <a:t>dernier</a:t>
            </a:r>
            <a:r>
              <a:rPr lang="en-CA" sz="1100" dirty="0" smtClean="0"/>
              <a:t> NECPC et </a:t>
            </a:r>
            <a:r>
              <a:rPr lang="en-CA" sz="1100" dirty="0" err="1" smtClean="0"/>
              <a:t>que</a:t>
            </a:r>
            <a:r>
              <a:rPr lang="en-CA" sz="1100" dirty="0" smtClean="0"/>
              <a:t> </a:t>
            </a:r>
            <a:r>
              <a:rPr lang="en-CA" sz="1100" dirty="0" err="1" smtClean="0"/>
              <a:t>vous</a:t>
            </a:r>
            <a:r>
              <a:rPr lang="en-CA" sz="1100" dirty="0" smtClean="0"/>
              <a:t> </a:t>
            </a:r>
            <a:r>
              <a:rPr lang="en-CA" sz="1100" dirty="0" err="1" smtClean="0"/>
              <a:t>obtenez</a:t>
            </a:r>
            <a:r>
              <a:rPr lang="en-CA" sz="1100" dirty="0" smtClean="0"/>
              <a:t> par la suite </a:t>
            </a:r>
            <a:r>
              <a:rPr lang="en-CA" sz="1100" dirty="0" err="1" smtClean="0"/>
              <a:t>votre</a:t>
            </a:r>
            <a:r>
              <a:rPr lang="en-CA" sz="1100" dirty="0" smtClean="0"/>
              <a:t> ENE de </a:t>
            </a:r>
            <a:r>
              <a:rPr lang="en-CA" sz="1100" dirty="0" err="1" smtClean="0"/>
              <a:t>niveau</a:t>
            </a:r>
            <a:r>
              <a:rPr lang="en-CA" sz="1100" dirty="0" smtClean="0"/>
              <a:t> 2, </a:t>
            </a:r>
            <a:r>
              <a:rPr lang="en-CA" sz="1100" dirty="0" err="1" smtClean="0"/>
              <a:t>vous</a:t>
            </a:r>
            <a:r>
              <a:rPr lang="en-CA" sz="1100" dirty="0" smtClean="0"/>
              <a:t> </a:t>
            </a:r>
            <a:r>
              <a:rPr lang="en-CA" sz="1100" dirty="0" err="1" smtClean="0"/>
              <a:t>devez</a:t>
            </a:r>
            <a:r>
              <a:rPr lang="en-CA" sz="1100" dirty="0" smtClean="0"/>
              <a:t> </a:t>
            </a:r>
            <a:r>
              <a:rPr lang="en-CA" sz="1100" dirty="0" err="1" smtClean="0"/>
              <a:t>vous</a:t>
            </a:r>
            <a:r>
              <a:rPr lang="en-CA" sz="1100" dirty="0" smtClean="0"/>
              <a:t> </a:t>
            </a:r>
            <a:r>
              <a:rPr lang="en-CA" sz="1100" dirty="0" err="1" smtClean="0"/>
              <a:t>requalifier</a:t>
            </a:r>
            <a:r>
              <a:rPr lang="en-CA" sz="1100" dirty="0" smtClean="0"/>
              <a:t> au prochain NECPC pour </a:t>
            </a:r>
            <a:r>
              <a:rPr lang="en-CA" sz="1100" dirty="0" err="1" smtClean="0"/>
              <a:t>accumuler</a:t>
            </a:r>
            <a:r>
              <a:rPr lang="en-CA" sz="1100" dirty="0" smtClean="0"/>
              <a:t> </a:t>
            </a:r>
            <a:r>
              <a:rPr lang="en-CA" sz="1100" dirty="0" err="1" smtClean="0"/>
              <a:t>davantage</a:t>
            </a:r>
            <a:r>
              <a:rPr lang="en-CA" sz="1100" dirty="0" smtClean="0"/>
              <a:t> de points </a:t>
            </a:r>
            <a:r>
              <a:rPr lang="en-CA" sz="1100" dirty="0" err="1" smtClean="0"/>
              <a:t>vers</a:t>
            </a:r>
            <a:r>
              <a:rPr lang="en-CA" sz="1100" dirty="0" smtClean="0"/>
              <a:t> </a:t>
            </a:r>
            <a:r>
              <a:rPr lang="en-CA" sz="1100" dirty="0" err="1" smtClean="0"/>
              <a:t>votre</a:t>
            </a:r>
            <a:r>
              <a:rPr lang="en-CA" sz="1100" dirty="0" smtClean="0"/>
              <a:t> ENE de </a:t>
            </a:r>
            <a:r>
              <a:rPr lang="en-CA" sz="1100" dirty="0" err="1" smtClean="0"/>
              <a:t>niveau</a:t>
            </a:r>
            <a:r>
              <a:rPr lang="en-CA" sz="1100" dirty="0" smtClean="0"/>
              <a:t> 3.</a:t>
            </a:r>
          </a:p>
          <a:p>
            <a:pPr marL="717804" indent="-571500">
              <a:buNone/>
              <a:defRPr/>
            </a:pPr>
            <a:r>
              <a:rPr lang="en-CA" sz="1100" dirty="0" smtClean="0"/>
              <a:t>	** </a:t>
            </a:r>
            <a:r>
              <a:rPr lang="en-CA" sz="1100" dirty="0" err="1" smtClean="0"/>
              <a:t>Notez</a:t>
            </a:r>
            <a:r>
              <a:rPr lang="en-CA" sz="1100" dirty="0" smtClean="0"/>
              <a:t> </a:t>
            </a:r>
            <a:r>
              <a:rPr lang="en-CA" sz="1100" dirty="0" err="1" smtClean="0"/>
              <a:t>également</a:t>
            </a:r>
            <a:r>
              <a:rPr lang="en-CA" sz="1100" dirty="0" smtClean="0"/>
              <a:t> </a:t>
            </a:r>
            <a:r>
              <a:rPr lang="en-CA" sz="1100" dirty="0" err="1" smtClean="0"/>
              <a:t>que</a:t>
            </a:r>
            <a:r>
              <a:rPr lang="en-CA" sz="1100" dirty="0" smtClean="0"/>
              <a:t> </a:t>
            </a:r>
            <a:r>
              <a:rPr lang="en-CA" sz="1100" dirty="0" err="1" smtClean="0"/>
              <a:t>lorsque</a:t>
            </a:r>
            <a:r>
              <a:rPr lang="en-CA" sz="1100" dirty="0" smtClean="0"/>
              <a:t> </a:t>
            </a:r>
            <a:r>
              <a:rPr lang="en-CA" sz="1100" dirty="0" err="1" smtClean="0"/>
              <a:t>vous</a:t>
            </a:r>
            <a:r>
              <a:rPr lang="en-CA" sz="1100" dirty="0" smtClean="0"/>
              <a:t> </a:t>
            </a:r>
            <a:r>
              <a:rPr lang="en-CA" sz="1100" dirty="0" err="1" smtClean="0"/>
              <a:t>obtenez</a:t>
            </a:r>
            <a:r>
              <a:rPr lang="en-CA" sz="1100" dirty="0" smtClean="0"/>
              <a:t> un </a:t>
            </a:r>
            <a:r>
              <a:rPr lang="en-CA" sz="1100" dirty="0" err="1" smtClean="0"/>
              <a:t>niveau</a:t>
            </a:r>
            <a:r>
              <a:rPr lang="en-CA" sz="1100" dirty="0" smtClean="0"/>
              <a:t> </a:t>
            </a:r>
            <a:r>
              <a:rPr lang="en-CA" sz="1100" dirty="0" err="1" smtClean="0"/>
              <a:t>d’ENE</a:t>
            </a:r>
            <a:r>
              <a:rPr lang="en-CA" sz="1100" dirty="0" smtClean="0"/>
              <a:t>, les points </a:t>
            </a:r>
            <a:r>
              <a:rPr lang="en-CA" sz="1100" dirty="0" err="1" smtClean="0"/>
              <a:t>obtenus</a:t>
            </a:r>
            <a:r>
              <a:rPr lang="en-CA" sz="1100" dirty="0" smtClean="0"/>
              <a:t> </a:t>
            </a:r>
            <a:r>
              <a:rPr lang="en-CA" sz="1100" dirty="0" err="1" smtClean="0"/>
              <a:t>sont</a:t>
            </a:r>
            <a:r>
              <a:rPr lang="en-CA" sz="1100" dirty="0" smtClean="0"/>
              <a:t> </a:t>
            </a:r>
            <a:r>
              <a:rPr lang="en-CA" sz="1100" dirty="0" err="1" smtClean="0"/>
              <a:t>conservés</a:t>
            </a:r>
            <a:r>
              <a:rPr lang="en-CA" sz="1100" dirty="0" smtClean="0"/>
              <a:t>. </a:t>
            </a:r>
            <a:r>
              <a:rPr lang="en-CA" sz="1100" dirty="0" err="1" smtClean="0"/>
              <a:t>Ce</a:t>
            </a:r>
            <a:r>
              <a:rPr lang="en-CA" sz="1100" dirty="0" smtClean="0"/>
              <a:t> ne </a:t>
            </a:r>
            <a:r>
              <a:rPr lang="en-CA" sz="1100" dirty="0" err="1" smtClean="0"/>
              <a:t>sont</a:t>
            </a:r>
            <a:r>
              <a:rPr lang="en-CA" sz="1100" dirty="0" smtClean="0"/>
              <a:t> </a:t>
            </a:r>
            <a:r>
              <a:rPr lang="en-CA" sz="1100" dirty="0" err="1" smtClean="0"/>
              <a:t>que</a:t>
            </a:r>
            <a:r>
              <a:rPr lang="en-CA" sz="1100" dirty="0" smtClean="0"/>
              <a:t> les </a:t>
            </a:r>
            <a:r>
              <a:rPr lang="en-CA" sz="1100" dirty="0" err="1" smtClean="0"/>
              <a:t>différentes</a:t>
            </a:r>
            <a:r>
              <a:rPr lang="en-CA" sz="1100" dirty="0" smtClean="0"/>
              <a:t> sections qui </a:t>
            </a:r>
            <a:r>
              <a:rPr lang="en-CA" sz="1100" dirty="0" err="1" smtClean="0"/>
              <a:t>sont</a:t>
            </a:r>
            <a:r>
              <a:rPr lang="en-CA" sz="1100" dirty="0" smtClean="0"/>
              <a:t>  </a:t>
            </a:r>
            <a:r>
              <a:rPr lang="en-CA" sz="1100" dirty="0" err="1" smtClean="0"/>
              <a:t>ré-initialisées</a:t>
            </a:r>
            <a:r>
              <a:rPr lang="en-CA" sz="1100" dirty="0" smtClean="0"/>
              <a:t>.</a:t>
            </a:r>
          </a:p>
          <a:p>
            <a:pPr>
              <a:buNone/>
            </a:pPr>
            <a:endParaRPr lang="fr-CA" sz="1200" dirty="0" smtClean="0"/>
          </a:p>
          <a:p>
            <a:pPr>
              <a:buNone/>
            </a:pPr>
            <a:endParaRPr lang="fr-CA"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lstStyle/>
          <a:p>
            <a:pPr algn="ctr"/>
            <a:r>
              <a:rPr lang="fr-CA" b="1" dirty="0" smtClean="0"/>
              <a:t>I – Programme de l’Étoile Or</a:t>
            </a:r>
            <a:endParaRPr lang="fr-CA" b="1" dirty="0"/>
          </a:p>
        </p:txBody>
      </p:sp>
      <p:graphicFrame>
        <p:nvGraphicFramePr>
          <p:cNvPr id="4" name="Table 3"/>
          <p:cNvGraphicFramePr>
            <a:graphicFrameLocks noGrp="1"/>
          </p:cNvGraphicFramePr>
          <p:nvPr/>
        </p:nvGraphicFramePr>
        <p:xfrm>
          <a:off x="1403648" y="1628800"/>
          <a:ext cx="6096000" cy="4724400"/>
        </p:xfrm>
        <a:graphic>
          <a:graphicData uri="http://schemas.openxmlformats.org/drawingml/2006/table">
            <a:tbl>
              <a:tblPr firstRow="1" bandRow="1">
                <a:tableStyleId>{5C22544A-7EE6-4342-B048-85BDC9FD1C3A}</a:tableStyleId>
              </a:tblPr>
              <a:tblGrid>
                <a:gridCol w="4920208"/>
                <a:gridCol w="1175792"/>
              </a:tblGrid>
              <a:tr h="291514">
                <a:tc>
                  <a:txBody>
                    <a:bodyPr/>
                    <a:lstStyle/>
                    <a:p>
                      <a:r>
                        <a:rPr lang="fr-CA" sz="1600" b="1" dirty="0" smtClean="0"/>
                        <a:t>OREN</a:t>
                      </a:r>
                      <a:endParaRPr lang="fr-CA" sz="1600" b="1" dirty="0"/>
                    </a:p>
                  </a:txBody>
                  <a:tcPr/>
                </a:tc>
                <a:tc>
                  <a:txBody>
                    <a:bodyPr/>
                    <a:lstStyle/>
                    <a:p>
                      <a:r>
                        <a:rPr lang="fr-CA" sz="1600" b="1" dirty="0" smtClean="0"/>
                        <a:t>Pointage</a:t>
                      </a:r>
                      <a:endParaRPr lang="fr-CA" sz="1600" b="1" dirty="0"/>
                    </a:p>
                  </a:txBody>
                  <a:tcPr/>
                </a:tc>
              </a:tr>
              <a:tr h="249052">
                <a:tc>
                  <a:txBody>
                    <a:bodyPr/>
                    <a:lstStyle/>
                    <a:p>
                      <a:r>
                        <a:rPr lang="fr-CA" sz="1200" dirty="0" smtClean="0"/>
                        <a:t>OREN 401 – Civisme</a:t>
                      </a:r>
                      <a:endParaRPr lang="fr-CA" sz="1200" dirty="0"/>
                    </a:p>
                  </a:txBody>
                  <a:tcPr/>
                </a:tc>
                <a:tc>
                  <a:txBody>
                    <a:bodyPr/>
                    <a:lstStyle/>
                    <a:p>
                      <a:r>
                        <a:rPr lang="fr-CA" sz="1200" dirty="0" smtClean="0"/>
                        <a:t>0, 20</a:t>
                      </a:r>
                      <a:endParaRPr lang="fr-CA" sz="1200" dirty="0"/>
                    </a:p>
                  </a:txBody>
                  <a:tcPr/>
                </a:tc>
              </a:tr>
              <a:tr h="0">
                <a:tc>
                  <a:txBody>
                    <a:bodyPr/>
                    <a:lstStyle/>
                    <a:p>
                      <a:r>
                        <a:rPr lang="fr-CA" sz="1200" dirty="0" smtClean="0"/>
                        <a:t>OREN 402 – Service communautaire</a:t>
                      </a:r>
                      <a:endParaRPr lang="fr-CA" sz="1200" dirty="0"/>
                    </a:p>
                  </a:txBody>
                  <a:tcPr/>
                </a:tc>
                <a:tc>
                  <a:txBody>
                    <a:bodyPr/>
                    <a:lstStyle/>
                    <a:p>
                      <a:r>
                        <a:rPr lang="fr-CA" sz="1200" dirty="0" smtClean="0"/>
                        <a:t>0, 20</a:t>
                      </a:r>
                      <a:endParaRPr lang="fr-CA" sz="1200" dirty="0"/>
                    </a:p>
                  </a:txBody>
                  <a:tcPr/>
                </a:tc>
              </a:tr>
              <a:tr h="130456">
                <a:tc>
                  <a:txBody>
                    <a:bodyPr/>
                    <a:lstStyle/>
                    <a:p>
                      <a:r>
                        <a:rPr lang="fr-CA" sz="1200" dirty="0" smtClean="0"/>
                        <a:t>OREN 403 – Leadership</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0, 20, 40</a:t>
                      </a:r>
                    </a:p>
                  </a:txBody>
                  <a:tcPr/>
                </a:tc>
              </a:tr>
              <a:tr h="0">
                <a:tc>
                  <a:txBody>
                    <a:bodyPr/>
                    <a:lstStyle/>
                    <a:p>
                      <a:r>
                        <a:rPr lang="fr-CA" sz="1200" dirty="0" smtClean="0"/>
                        <a:t>OREN 404 – Bonne forme</a:t>
                      </a:r>
                      <a:r>
                        <a:rPr lang="fr-CA" sz="1200" baseline="0" dirty="0" smtClean="0"/>
                        <a:t> physique et mode de vie sain</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128266">
                <a:tc>
                  <a:txBody>
                    <a:bodyPr/>
                    <a:lstStyle/>
                    <a:p>
                      <a:r>
                        <a:rPr lang="fr-CA" sz="1200" dirty="0" smtClean="0"/>
                        <a:t>OREN 405 – Sports récréatifs</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0">
                <a:tc>
                  <a:txBody>
                    <a:bodyPr/>
                    <a:lstStyle/>
                    <a:p>
                      <a:r>
                        <a:rPr lang="fr-CA" sz="1200" dirty="0" smtClean="0"/>
                        <a:t>OREN 406 – Tir</a:t>
                      </a:r>
                      <a:r>
                        <a:rPr lang="fr-CA" sz="1200" baseline="0" dirty="0" smtClean="0"/>
                        <a:t> de précision avec carabine à air comprimé</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0">
                <a:tc>
                  <a:txBody>
                    <a:bodyPr/>
                    <a:lstStyle/>
                    <a:p>
                      <a:r>
                        <a:rPr lang="fr-CA" sz="1200" dirty="0" smtClean="0"/>
                        <a:t>OREN 407 – Connaissances générales des</a:t>
                      </a:r>
                      <a:r>
                        <a:rPr lang="fr-CA" sz="1200" baseline="0" dirty="0" smtClean="0"/>
                        <a:t> cadets</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149982">
                <a:tc>
                  <a:txBody>
                    <a:bodyPr/>
                    <a:lstStyle/>
                    <a:p>
                      <a:r>
                        <a:rPr lang="fr-CA" sz="1200" dirty="0" smtClean="0"/>
                        <a:t>OREN 408 – Exercice militaire</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0, 20, 40</a:t>
                      </a:r>
                    </a:p>
                  </a:txBody>
                  <a:tcPr/>
                </a:tc>
              </a:tr>
              <a:tr h="239352">
                <a:tc>
                  <a:txBody>
                    <a:bodyPr/>
                    <a:lstStyle/>
                    <a:p>
                      <a:r>
                        <a:rPr lang="fr-CA" sz="1200" dirty="0" smtClean="0"/>
                        <a:t>OREN 409 – Technique d’instruction</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0, 20, 40</a:t>
                      </a:r>
                    </a:p>
                  </a:txBody>
                  <a:tcPr/>
                </a:tc>
              </a:tr>
              <a:tr h="176147">
                <a:tc>
                  <a:txBody>
                    <a:bodyPr/>
                    <a:lstStyle/>
                    <a:p>
                      <a:r>
                        <a:rPr lang="fr-CA" sz="1200" dirty="0" smtClean="0"/>
                        <a:t>OREN 420 – Familiarisation avec les Forces</a:t>
                      </a:r>
                      <a:r>
                        <a:rPr lang="fr-CA" sz="1200" baseline="0" dirty="0" smtClean="0"/>
                        <a:t> Canadiennes</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0">
                <a:tc>
                  <a:txBody>
                    <a:bodyPr/>
                    <a:lstStyle/>
                    <a:p>
                      <a:r>
                        <a:rPr lang="fr-CA" sz="1200" dirty="0" smtClean="0"/>
                        <a:t>OREN 422 – Navigation</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0, 20, 40</a:t>
                      </a:r>
                    </a:p>
                  </a:txBody>
                  <a:tcPr/>
                </a:tc>
              </a:tr>
              <a:tr h="0">
                <a:tc>
                  <a:txBody>
                    <a:bodyPr/>
                    <a:lstStyle/>
                    <a:p>
                      <a:r>
                        <a:rPr lang="fr-CA" sz="1200" dirty="0" smtClean="0"/>
                        <a:t>OREN 424 – Survie en milieu sauvage</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0, 20, 40</a:t>
                      </a:r>
                    </a:p>
                  </a:txBody>
                  <a:tcPr/>
                </a:tc>
              </a:tr>
              <a:tr h="0">
                <a:tc>
                  <a:txBody>
                    <a:bodyPr/>
                    <a:lstStyle/>
                    <a:p>
                      <a:r>
                        <a:rPr lang="fr-CA" sz="1200" dirty="0" smtClean="0"/>
                        <a:t>OREN 425 – Leadership</a:t>
                      </a:r>
                      <a:r>
                        <a:rPr lang="fr-CA" sz="1200" baseline="0" dirty="0" smtClean="0"/>
                        <a:t> lors d’activités de plein air</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0">
                <a:tc>
                  <a:txBody>
                    <a:bodyPr/>
                    <a:lstStyle/>
                    <a:p>
                      <a:r>
                        <a:rPr lang="fr-CA" sz="1200" dirty="0" smtClean="0"/>
                        <a:t>OREN 426 – Expédition</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0, 20, 40</a:t>
                      </a:r>
                    </a:p>
                  </a:txBody>
                  <a:tcPr/>
                </a:tc>
              </a:tr>
              <a:tr h="0">
                <a:tc>
                  <a:txBody>
                    <a:bodyPr/>
                    <a:lstStyle/>
                    <a:p>
                      <a:r>
                        <a:rPr lang="fr-CA" sz="1200" dirty="0" smtClean="0"/>
                        <a:t>RSPJ – Relations sociales positives pour la jeunesse</a:t>
                      </a:r>
                      <a:endParaRPr lang="fr-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smtClean="0"/>
                        <a:t>0, 20</a:t>
                      </a:r>
                    </a:p>
                  </a:txBody>
                  <a:tcPr/>
                </a:tc>
              </a:tr>
              <a:tr h="0">
                <a:tc>
                  <a:txBody>
                    <a:bodyPr/>
                    <a:lstStyle/>
                    <a:p>
                      <a:r>
                        <a:rPr lang="fr-CA" sz="1200" b="1" baseline="0" dirty="0" smtClean="0"/>
                        <a:t>Maximum possible</a:t>
                      </a:r>
                      <a:endParaRPr lang="fr-CA" sz="1200" b="1" dirty="0"/>
                    </a:p>
                  </a:txBody>
                  <a:tcPr/>
                </a:tc>
                <a:tc>
                  <a:txBody>
                    <a:bodyPr/>
                    <a:lstStyle/>
                    <a:p>
                      <a:r>
                        <a:rPr lang="fr-CA" sz="1200" b="1" dirty="0" smtClean="0"/>
                        <a:t>420</a:t>
                      </a:r>
                      <a:endParaRPr lang="fr-CA" sz="1200" b="1"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415</TotalTime>
  <Words>1480</Words>
  <Application>Microsoft Office PowerPoint</Application>
  <PresentationFormat>On-screen Show (4:3)</PresentationFormat>
  <Paragraphs>307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Technic</vt:lpstr>
      <vt:lpstr>L’étoile nationale d’exellence (ENE)</vt:lpstr>
      <vt:lpstr>L’étoile nationale d’excellence</vt:lpstr>
      <vt:lpstr>Qu’est ce que l’Étoile Nationale d’Excellence??</vt:lpstr>
      <vt:lpstr>Les niveaux de l’ENE</vt:lpstr>
      <vt:lpstr>Les niveaux de l’ENE</vt:lpstr>
      <vt:lpstr>À quoi sert l’ENE??</vt:lpstr>
      <vt:lpstr>À quoi sert l’ENE??</vt:lpstr>
      <vt:lpstr>Comment accumuler des points??</vt:lpstr>
      <vt:lpstr>I – Programme de l’Étoile Or</vt:lpstr>
      <vt:lpstr>II – Programme de Cadet-Maître</vt:lpstr>
      <vt:lpstr>III – Présence aux activités</vt:lpstr>
      <vt:lpstr>IV - Expéditions</vt:lpstr>
      <vt:lpstr>V – Programme du Duc d’Édimbourg</vt:lpstr>
      <vt:lpstr>VI - NECPC</vt:lpstr>
      <vt:lpstr>VII – Implication communautaire</vt:lpstr>
      <vt:lpstr>VIII – Qualification de tir</vt:lpstr>
      <vt:lpstr>IX – Qualification de musique</vt:lpstr>
      <vt:lpstr>X – Équipes optionnelles</vt:lpstr>
      <vt:lpstr>XI - Podium</vt:lpstr>
      <vt:lpstr>XII – Prix Colonel Robert-Perron</vt:lpstr>
      <vt:lpstr>XIII - Discipline</vt:lpstr>
      <vt:lpstr>QUESTIONS ??</vt:lpstr>
      <vt:lpstr>Simulations</vt:lpstr>
      <vt:lpstr>Slide 24</vt:lpstr>
      <vt:lpstr>Slide 25</vt:lpstr>
      <vt:lpstr>Slide 26</vt:lpstr>
      <vt:lpstr>Bonne chance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L’étoile nationale d’exellence (ENE)</dc:title>
  <dc:creator>IC Archambault</dc:creator>
  <cp:lastModifiedBy>IC Archambault</cp:lastModifiedBy>
  <cp:revision>48</cp:revision>
  <dcterms:created xsi:type="dcterms:W3CDTF">2013-11-25T14:50:05Z</dcterms:created>
  <dcterms:modified xsi:type="dcterms:W3CDTF">2013-11-29T04:04:54Z</dcterms:modified>
</cp:coreProperties>
</file>